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272" r:id="rId3"/>
    <p:sldId id="259" r:id="rId4"/>
    <p:sldId id="264" r:id="rId5"/>
    <p:sldId id="281" r:id="rId6"/>
    <p:sldId id="266" r:id="rId7"/>
    <p:sldId id="268" r:id="rId8"/>
    <p:sldId id="275" r:id="rId9"/>
    <p:sldId id="274" r:id="rId10"/>
    <p:sldId id="276" r:id="rId11"/>
    <p:sldId id="280" r:id="rId12"/>
    <p:sldId id="277" r:id="rId13"/>
    <p:sldId id="278" r:id="rId14"/>
    <p:sldId id="279" r:id="rId15"/>
    <p:sldId id="282" r:id="rId16"/>
    <p:sldId id="283" r:id="rId17"/>
    <p:sldId id="284" r:id="rId18"/>
    <p:sldId id="273" r:id="rId19"/>
    <p:sldId id="270" r:id="rId20"/>
    <p:sldId id="269" r:id="rId21"/>
    <p:sldId id="271" r:id="rId22"/>
    <p:sldId id="286" r:id="rId23"/>
    <p:sldId id="285"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Patterson" initials="RP" lastIdx="1" clrIdx="0">
    <p:extLst>
      <p:ext uri="{19B8F6BF-5375-455C-9EA6-DF929625EA0E}">
        <p15:presenceInfo xmlns:p15="http://schemas.microsoft.com/office/powerpoint/2012/main" userId="12e99e42dda95ab6" providerId="Windows Live"/>
      </p:ext>
    </p:extLst>
  </p:cmAuthor>
  <p:cmAuthor id="2" name="Patterson, Ron Keith" initials="PRK" lastIdx="0" clrIdx="1">
    <p:extLst>
      <p:ext uri="{19B8F6BF-5375-455C-9EA6-DF929625EA0E}">
        <p15:presenceInfo xmlns:p15="http://schemas.microsoft.com/office/powerpoint/2012/main" userId="S-1-5-21-21151968-2686227855-1361090735-92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47"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Gender Identity (n=213)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D6-45F6-8854-4DAED0D0B3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D6-45F6-8854-4DAED0D0B3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D6-45F6-8854-4DAED0D0B3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D6-45F6-8854-4DAED0D0B3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Sheet1!$A$1:$A$4</c:f>
              <c:strCache>
                <c:ptCount val="4"/>
                <c:pt idx="0">
                  <c:v>Man </c:v>
                </c:pt>
                <c:pt idx="1">
                  <c:v>Woman</c:v>
                </c:pt>
                <c:pt idx="2">
                  <c:v>Non-conforming</c:v>
                </c:pt>
                <c:pt idx="3">
                  <c:v>Prefer not to answer</c:v>
                </c:pt>
              </c:strCache>
            </c:strRef>
          </c:cat>
          <c:val>
            <c:numRef>
              <c:f>Sheet1!$B$1:$B$4</c:f>
              <c:numCache>
                <c:formatCode>0.0%</c:formatCode>
                <c:ptCount val="4"/>
                <c:pt idx="0">
                  <c:v>0.36199999999999999</c:v>
                </c:pt>
                <c:pt idx="1">
                  <c:v>0.60099999999999998</c:v>
                </c:pt>
                <c:pt idx="2">
                  <c:v>5.0000000000000001E-3</c:v>
                </c:pt>
                <c:pt idx="3">
                  <c:v>3.3000000000000002E-2</c:v>
                </c:pt>
              </c:numCache>
            </c:numRef>
          </c:val>
          <c:extLst>
            <c:ext xmlns:c16="http://schemas.microsoft.com/office/drawing/2014/chart" uri="{C3380CC4-5D6E-409C-BE32-E72D297353CC}">
              <c16:uniqueId val="{00000008-F4D6-45F6-8854-4DAED0D0B38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Religion (n=482)</a:t>
            </a:r>
            <a:r>
              <a:rPr lang="en-US" sz="1100" baseline="0"/>
              <a:t> </a:t>
            </a:r>
            <a:endParaRPr lang="en-US" sz="11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students!$A$21:$A$30</c:f>
              <c:strCache>
                <c:ptCount val="10"/>
                <c:pt idx="0">
                  <c:v>Baha’i </c:v>
                </c:pt>
                <c:pt idx="1">
                  <c:v>Buddhism </c:v>
                </c:pt>
                <c:pt idx="2">
                  <c:v>Christianity</c:v>
                </c:pt>
                <c:pt idx="3">
                  <c:v>Islam </c:v>
                </c:pt>
                <c:pt idx="4">
                  <c:v>Judaism</c:v>
                </c:pt>
                <c:pt idx="5">
                  <c:v>Sikhism</c:v>
                </c:pt>
                <c:pt idx="6">
                  <c:v>Secular/Agnostic/Atheist </c:v>
                </c:pt>
                <c:pt idx="7">
                  <c:v>Multiple religions </c:v>
                </c:pt>
                <c:pt idx="8">
                  <c:v>Other </c:v>
                </c:pt>
                <c:pt idx="9">
                  <c:v>Prefer not to answer </c:v>
                </c:pt>
              </c:strCache>
            </c:strRef>
          </c:cat>
          <c:val>
            <c:numRef>
              <c:f>students!$B$21:$B$30</c:f>
              <c:numCache>
                <c:formatCode>0.0%</c:formatCode>
                <c:ptCount val="10"/>
                <c:pt idx="0">
                  <c:v>4.0000000000000001E-3</c:v>
                </c:pt>
                <c:pt idx="1">
                  <c:v>0.01</c:v>
                </c:pt>
                <c:pt idx="2">
                  <c:v>0.79800000000000004</c:v>
                </c:pt>
                <c:pt idx="3">
                  <c:v>4.0000000000000001E-3</c:v>
                </c:pt>
                <c:pt idx="4">
                  <c:v>4.0000000000000001E-3</c:v>
                </c:pt>
                <c:pt idx="5">
                  <c:v>2E-3</c:v>
                </c:pt>
                <c:pt idx="6">
                  <c:v>0.10199999999999999</c:v>
                </c:pt>
                <c:pt idx="7">
                  <c:v>0.01</c:v>
                </c:pt>
                <c:pt idx="8">
                  <c:v>8.0000000000000002E-3</c:v>
                </c:pt>
                <c:pt idx="9">
                  <c:v>5.8000000000000003E-2</c:v>
                </c:pt>
              </c:numCache>
            </c:numRef>
          </c:val>
          <c:extLst>
            <c:ext xmlns:c16="http://schemas.microsoft.com/office/drawing/2014/chart" uri="{C3380CC4-5D6E-409C-BE32-E72D297353CC}">
              <c16:uniqueId val="{00000000-D412-413E-AE62-0DCB63B7F401}"/>
            </c:ext>
          </c:extLst>
        </c:ser>
        <c:dLbls>
          <c:dLblPos val="outEnd"/>
          <c:showLegendKey val="0"/>
          <c:showVal val="1"/>
          <c:showCatName val="0"/>
          <c:showSerName val="0"/>
          <c:showPercent val="0"/>
          <c:showBubbleSize val="0"/>
        </c:dLbls>
        <c:gapWidth val="182"/>
        <c:axId val="506425824"/>
        <c:axId val="506420576"/>
      </c:barChart>
      <c:catAx>
        <c:axId val="50642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420576"/>
        <c:crosses val="autoZero"/>
        <c:auto val="1"/>
        <c:lblAlgn val="ctr"/>
        <c:lblOffset val="100"/>
        <c:noMultiLvlLbl val="0"/>
      </c:catAx>
      <c:valAx>
        <c:axId val="506420576"/>
        <c:scaling>
          <c:orientation val="minMax"/>
        </c:scaling>
        <c:delete val="1"/>
        <c:axPos val="b"/>
        <c:numFmt formatCode="0.0%" sourceLinked="1"/>
        <c:majorTickMark val="none"/>
        <c:minorTickMark val="none"/>
        <c:tickLblPos val="nextTo"/>
        <c:crossAx val="50642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Race</a:t>
            </a:r>
            <a:r>
              <a:rPr lang="en-US" sz="1100" baseline="0"/>
              <a:t> and Ethnicity (n=478)</a:t>
            </a:r>
            <a:endParaRPr lang="en-US" sz="11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w="19050">
              <a:solidFill>
                <a:schemeClr val="lt1"/>
              </a:solidFill>
            </a:ln>
            <a:effectLst/>
          </c:spPr>
          <c:invertIfNegative val="0"/>
          <c:dLbls>
            <c:dLbl>
              <c:idx val="0"/>
              <c:layout>
                <c:manualLayout>
                  <c:x val="-1.4421334550677514E-16"/>
                  <c:y val="-7.00320980449373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909-420E-BA58-B6533DB182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students!$A$45:$A$51</c:f>
              <c:strCache>
                <c:ptCount val="7"/>
                <c:pt idx="0">
                  <c:v>White or Caucasian</c:v>
                </c:pt>
                <c:pt idx="1">
                  <c:v>African American or Black</c:v>
                </c:pt>
                <c:pt idx="2">
                  <c:v>Native American</c:v>
                </c:pt>
                <c:pt idx="3">
                  <c:v>Asian or Pacific Islander </c:v>
                </c:pt>
                <c:pt idx="4">
                  <c:v>Hispanic or Latino</c:v>
                </c:pt>
                <c:pt idx="5">
                  <c:v>Multiracial </c:v>
                </c:pt>
                <c:pt idx="6">
                  <c:v>Prefer not to answer</c:v>
                </c:pt>
              </c:strCache>
            </c:strRef>
          </c:cat>
          <c:val>
            <c:numRef>
              <c:f>students!$B$45:$B$51</c:f>
              <c:numCache>
                <c:formatCode>0.0%</c:formatCode>
                <c:ptCount val="7"/>
                <c:pt idx="0">
                  <c:v>0.71099999999999997</c:v>
                </c:pt>
                <c:pt idx="1">
                  <c:v>0.14199999999999999</c:v>
                </c:pt>
                <c:pt idx="2">
                  <c:v>6.0000000000000001E-3</c:v>
                </c:pt>
                <c:pt idx="3">
                  <c:v>1.4999999999999999E-2</c:v>
                </c:pt>
                <c:pt idx="4">
                  <c:v>2.3E-2</c:v>
                </c:pt>
                <c:pt idx="5">
                  <c:v>8.2000000000000003E-2</c:v>
                </c:pt>
                <c:pt idx="6">
                  <c:v>2.1000000000000001E-2</c:v>
                </c:pt>
              </c:numCache>
            </c:numRef>
          </c:val>
          <c:extLst>
            <c:ext xmlns:c16="http://schemas.microsoft.com/office/drawing/2014/chart" uri="{C3380CC4-5D6E-409C-BE32-E72D297353CC}">
              <c16:uniqueId val="{00000001-F909-420E-BA58-B6533DB18282}"/>
            </c:ext>
          </c:extLst>
        </c:ser>
        <c:dLbls>
          <c:showLegendKey val="0"/>
          <c:showVal val="0"/>
          <c:showCatName val="0"/>
          <c:showSerName val="0"/>
          <c:showPercent val="0"/>
          <c:showBubbleSize val="0"/>
        </c:dLbls>
        <c:gapWidth val="150"/>
        <c:axId val="490896240"/>
        <c:axId val="490896896"/>
      </c:barChart>
      <c:valAx>
        <c:axId val="490896896"/>
        <c:scaling>
          <c:orientation val="minMax"/>
        </c:scaling>
        <c:delete val="1"/>
        <c:axPos val="b"/>
        <c:numFmt formatCode="0.0%" sourceLinked="1"/>
        <c:majorTickMark val="out"/>
        <c:minorTickMark val="none"/>
        <c:tickLblPos val="nextTo"/>
        <c:crossAx val="490896240"/>
        <c:crosses val="autoZero"/>
        <c:crossBetween val="between"/>
      </c:valAx>
      <c:catAx>
        <c:axId val="490896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968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Sexual Orientation (n=213)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layout>
                <c:manualLayout>
                  <c:x val="0"/>
                  <c:y val="-8.013355592654423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AE4-4DDF-BF44-FAF57059A1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Sheet1!$A$18:$A$23</c:f>
              <c:strCache>
                <c:ptCount val="6"/>
                <c:pt idx="0">
                  <c:v>Heterosexual</c:v>
                </c:pt>
                <c:pt idx="1">
                  <c:v>Gay</c:v>
                </c:pt>
                <c:pt idx="2">
                  <c:v>Lesbian</c:v>
                </c:pt>
                <c:pt idx="3">
                  <c:v>Bi/Pansexual</c:v>
                </c:pt>
                <c:pt idx="4">
                  <c:v>Uncertain</c:v>
                </c:pt>
                <c:pt idx="5">
                  <c:v>Prefer not to answer</c:v>
                </c:pt>
              </c:strCache>
            </c:strRef>
          </c:cat>
          <c:val>
            <c:numRef>
              <c:f>Sheet1!$B$18:$B$23</c:f>
              <c:numCache>
                <c:formatCode>0.0%</c:formatCode>
                <c:ptCount val="6"/>
                <c:pt idx="0">
                  <c:v>0.89700000000000002</c:v>
                </c:pt>
                <c:pt idx="1">
                  <c:v>1.4E-2</c:v>
                </c:pt>
                <c:pt idx="2">
                  <c:v>2.8000000000000001E-2</c:v>
                </c:pt>
                <c:pt idx="3">
                  <c:v>8.9999999999999993E-3</c:v>
                </c:pt>
                <c:pt idx="4">
                  <c:v>8.9999999999999993E-3</c:v>
                </c:pt>
                <c:pt idx="5">
                  <c:v>4.2000000000000003E-2</c:v>
                </c:pt>
              </c:numCache>
            </c:numRef>
          </c:val>
          <c:extLst>
            <c:ext xmlns:c16="http://schemas.microsoft.com/office/drawing/2014/chart" uri="{C3380CC4-5D6E-409C-BE32-E72D297353CC}">
              <c16:uniqueId val="{00000001-1AE4-4DDF-BF44-FAF57059A167}"/>
            </c:ext>
          </c:extLst>
        </c:ser>
        <c:dLbls>
          <c:dLblPos val="outEnd"/>
          <c:showLegendKey val="0"/>
          <c:showVal val="1"/>
          <c:showCatName val="0"/>
          <c:showSerName val="0"/>
          <c:showPercent val="0"/>
          <c:showBubbleSize val="0"/>
        </c:dLbls>
        <c:gapWidth val="182"/>
        <c:axId val="378942072"/>
        <c:axId val="378942400"/>
      </c:barChart>
      <c:catAx>
        <c:axId val="378942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942400"/>
        <c:crosses val="autoZero"/>
        <c:auto val="1"/>
        <c:lblAlgn val="ctr"/>
        <c:lblOffset val="100"/>
        <c:noMultiLvlLbl val="0"/>
      </c:catAx>
      <c:valAx>
        <c:axId val="378942400"/>
        <c:scaling>
          <c:orientation val="minMax"/>
        </c:scaling>
        <c:delete val="1"/>
        <c:axPos val="b"/>
        <c:numFmt formatCode="0.0%" sourceLinked="1"/>
        <c:majorTickMark val="none"/>
        <c:minorTickMark val="none"/>
        <c:tickLblPos val="nextTo"/>
        <c:crossAx val="378942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Religion (n=213)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layout>
                <c:manualLayout>
                  <c:x val="0"/>
                  <c:y val="-8.013355592654423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27-4CC2-BD5F-DC51E47230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Sheet1!$A$26:$A$32</c:f>
              <c:strCache>
                <c:ptCount val="7"/>
                <c:pt idx="0">
                  <c:v>Christianity</c:v>
                </c:pt>
                <c:pt idx="1">
                  <c:v>Buddhism</c:v>
                </c:pt>
                <c:pt idx="2">
                  <c:v>Hinduism</c:v>
                </c:pt>
                <c:pt idx="3">
                  <c:v>Judaism</c:v>
                </c:pt>
                <c:pt idx="4">
                  <c:v>Secular/Agnostic/Atheist</c:v>
                </c:pt>
                <c:pt idx="5">
                  <c:v>Multiple</c:v>
                </c:pt>
                <c:pt idx="6">
                  <c:v>Prefer not to answer</c:v>
                </c:pt>
              </c:strCache>
            </c:strRef>
          </c:cat>
          <c:val>
            <c:numRef>
              <c:f>Sheet1!$B$26:$B$32</c:f>
              <c:numCache>
                <c:formatCode>0.0%</c:formatCode>
                <c:ptCount val="7"/>
                <c:pt idx="0">
                  <c:v>0.73699999999999999</c:v>
                </c:pt>
                <c:pt idx="1">
                  <c:v>9.4000000000000004E-3</c:v>
                </c:pt>
                <c:pt idx="2">
                  <c:v>5.0000000000000001E-3</c:v>
                </c:pt>
                <c:pt idx="3">
                  <c:v>9.4000000000000004E-3</c:v>
                </c:pt>
                <c:pt idx="4" formatCode="0%">
                  <c:v>0.16</c:v>
                </c:pt>
                <c:pt idx="5">
                  <c:v>5.0000000000000001E-3</c:v>
                </c:pt>
                <c:pt idx="6">
                  <c:v>7.4999999999999997E-2</c:v>
                </c:pt>
              </c:numCache>
            </c:numRef>
          </c:val>
          <c:extLst>
            <c:ext xmlns:c16="http://schemas.microsoft.com/office/drawing/2014/chart" uri="{C3380CC4-5D6E-409C-BE32-E72D297353CC}">
              <c16:uniqueId val="{00000001-2A27-4CC2-BD5F-DC51E4723046}"/>
            </c:ext>
          </c:extLst>
        </c:ser>
        <c:dLbls>
          <c:dLblPos val="outEnd"/>
          <c:showLegendKey val="0"/>
          <c:showVal val="1"/>
          <c:showCatName val="0"/>
          <c:showSerName val="0"/>
          <c:showPercent val="0"/>
          <c:showBubbleSize val="0"/>
        </c:dLbls>
        <c:gapWidth val="182"/>
        <c:axId val="381523872"/>
        <c:axId val="381521248"/>
      </c:barChart>
      <c:catAx>
        <c:axId val="381523872"/>
        <c:scaling>
          <c:orientation val="minMax"/>
        </c:scaling>
        <c:delete val="0"/>
        <c:axPos val="l"/>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521248"/>
        <c:crosses val="autoZero"/>
        <c:auto val="1"/>
        <c:lblAlgn val="ctr"/>
        <c:lblOffset val="90"/>
        <c:tickMarkSkip val="1"/>
        <c:noMultiLvlLbl val="0"/>
      </c:catAx>
      <c:valAx>
        <c:axId val="381521248"/>
        <c:scaling>
          <c:orientation val="minMax"/>
        </c:scaling>
        <c:delete val="1"/>
        <c:axPos val="b"/>
        <c:numFmt formatCode="0.0%" sourceLinked="1"/>
        <c:majorTickMark val="none"/>
        <c:minorTickMark val="none"/>
        <c:tickLblPos val="nextTo"/>
        <c:crossAx val="38152387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Race and Ethnicity (n=213)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Sheet1!$A$35:$A$42</c:f>
              <c:strCache>
                <c:ptCount val="8"/>
                <c:pt idx="0">
                  <c:v>White or Caucasian</c:v>
                </c:pt>
                <c:pt idx="1">
                  <c:v>African American or Black</c:v>
                </c:pt>
                <c:pt idx="2">
                  <c:v>Native American</c:v>
                </c:pt>
                <c:pt idx="3">
                  <c:v>Asian or Pacific Islander </c:v>
                </c:pt>
                <c:pt idx="4">
                  <c:v>Hispanic or Latino</c:v>
                </c:pt>
                <c:pt idx="5">
                  <c:v>Multiracial </c:v>
                </c:pt>
                <c:pt idx="6">
                  <c:v>Other</c:v>
                </c:pt>
                <c:pt idx="7">
                  <c:v>Prefer not to answer</c:v>
                </c:pt>
              </c:strCache>
            </c:strRef>
          </c:cat>
          <c:val>
            <c:numRef>
              <c:f>Sheet1!$B$35:$B$42</c:f>
              <c:numCache>
                <c:formatCode>0.0%</c:formatCode>
                <c:ptCount val="8"/>
                <c:pt idx="0">
                  <c:v>0.76500000000000001</c:v>
                </c:pt>
                <c:pt idx="1">
                  <c:v>6.6000000000000003E-2</c:v>
                </c:pt>
                <c:pt idx="2">
                  <c:v>8.9999999999999993E-3</c:v>
                </c:pt>
                <c:pt idx="3">
                  <c:v>8.9999999999999993E-3</c:v>
                </c:pt>
                <c:pt idx="4">
                  <c:v>8.9999999999999993E-3</c:v>
                </c:pt>
                <c:pt idx="5">
                  <c:v>5.1999999999999998E-2</c:v>
                </c:pt>
                <c:pt idx="6">
                  <c:v>2.4E-2</c:v>
                </c:pt>
                <c:pt idx="7">
                  <c:v>6.6000000000000003E-2</c:v>
                </c:pt>
              </c:numCache>
            </c:numRef>
          </c:val>
          <c:extLst>
            <c:ext xmlns:c16="http://schemas.microsoft.com/office/drawing/2014/chart" uri="{C3380CC4-5D6E-409C-BE32-E72D297353CC}">
              <c16:uniqueId val="{00000000-94C6-4FAD-82B0-2AFCA8045566}"/>
            </c:ext>
          </c:extLst>
        </c:ser>
        <c:dLbls>
          <c:showLegendKey val="0"/>
          <c:showVal val="1"/>
          <c:showCatName val="0"/>
          <c:showSerName val="0"/>
          <c:showPercent val="0"/>
          <c:showBubbleSize val="0"/>
        </c:dLbls>
        <c:gapWidth val="150"/>
        <c:axId val="501079112"/>
        <c:axId val="501079440"/>
      </c:barChart>
      <c:catAx>
        <c:axId val="5010791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079440"/>
        <c:crosses val="autoZero"/>
        <c:auto val="1"/>
        <c:lblAlgn val="ctr"/>
        <c:lblOffset val="100"/>
        <c:noMultiLvlLbl val="0"/>
      </c:catAx>
      <c:valAx>
        <c:axId val="501079440"/>
        <c:scaling>
          <c:orientation val="minMax"/>
        </c:scaling>
        <c:delete val="1"/>
        <c:axPos val="b"/>
        <c:numFmt formatCode="0.0%" sourceLinked="1"/>
        <c:majorTickMark val="none"/>
        <c:minorTickMark val="none"/>
        <c:tickLblPos val="nextTo"/>
        <c:crossAx val="501079112"/>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100" b="0"/>
              <a:t>Experiences with Employment-Based</a:t>
            </a:r>
            <a:r>
              <a:rPr lang="en-US" sz="1100" b="0" baseline="0"/>
              <a:t> Discrimination </a:t>
            </a:r>
            <a:endParaRPr lang="en-US" sz="1100" b="0"/>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Sheet1!$A$1:$A$3</c:f>
              <c:strCache>
                <c:ptCount val="3"/>
                <c:pt idx="0">
                  <c:v>Biased Hiring Practices (n=176)</c:v>
                </c:pt>
                <c:pt idx="1">
                  <c:v>Biased Employment-Based Discipline (n=184) </c:v>
                </c:pt>
                <c:pt idx="2">
                  <c:v>Biased Promotion/Tenure Practices (n=212)</c:v>
                </c:pt>
              </c:strCache>
            </c:strRef>
          </c:cat>
          <c:val>
            <c:numRef>
              <c:f>Sheet1!$B$1:$B$3</c:f>
              <c:numCache>
                <c:formatCode>0.0%</c:formatCode>
                <c:ptCount val="3"/>
                <c:pt idx="0">
                  <c:v>0.34100000000000003</c:v>
                </c:pt>
                <c:pt idx="1">
                  <c:v>0.21199999999999999</c:v>
                </c:pt>
                <c:pt idx="2">
                  <c:v>0.28299999999999997</c:v>
                </c:pt>
              </c:numCache>
            </c:numRef>
          </c:val>
          <c:extLst>
            <c:ext xmlns:c16="http://schemas.microsoft.com/office/drawing/2014/chart" uri="{C3380CC4-5D6E-409C-BE32-E72D297353CC}">
              <c16:uniqueId val="{00000000-F432-4299-A3DF-697FA8F98BEA}"/>
            </c:ext>
          </c:extLst>
        </c:ser>
        <c:dLbls>
          <c:dLblPos val="outEnd"/>
          <c:showLegendKey val="0"/>
          <c:showVal val="1"/>
          <c:showCatName val="0"/>
          <c:showSerName val="0"/>
          <c:showPercent val="0"/>
          <c:showBubbleSize val="0"/>
        </c:dLbls>
        <c:gapWidth val="267"/>
        <c:overlap val="-43"/>
        <c:axId val="435896912"/>
        <c:axId val="435900520"/>
      </c:barChart>
      <c:catAx>
        <c:axId val="4358969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35900520"/>
        <c:crosses val="autoZero"/>
        <c:auto val="1"/>
        <c:lblAlgn val="ctr"/>
        <c:lblOffset val="100"/>
        <c:noMultiLvlLbl val="0"/>
      </c:catAx>
      <c:valAx>
        <c:axId val="43590052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358969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Gender Identity (n=479)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CA-4A77-BF3C-AFBE2CEF67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FCA-4A77-BF3C-AFBE2CEF67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FCA-4A77-BF3C-AFBE2CEF67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FCA-4A77-BF3C-AFBE2CEF67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students!$C$1:$C$4</c:f>
              <c:strCache>
                <c:ptCount val="4"/>
                <c:pt idx="0">
                  <c:v>Man</c:v>
                </c:pt>
                <c:pt idx="1">
                  <c:v>Woman</c:v>
                </c:pt>
                <c:pt idx="2">
                  <c:v>Transgender, nonbinary, or questioning  </c:v>
                </c:pt>
                <c:pt idx="3">
                  <c:v>Prefer not to answer </c:v>
                </c:pt>
              </c:strCache>
            </c:strRef>
          </c:cat>
          <c:val>
            <c:numRef>
              <c:f>students!$D$1:$D$4</c:f>
              <c:numCache>
                <c:formatCode>0.0%</c:formatCode>
                <c:ptCount val="4"/>
                <c:pt idx="0">
                  <c:v>0.25</c:v>
                </c:pt>
                <c:pt idx="1">
                  <c:v>0.72699999999999998</c:v>
                </c:pt>
                <c:pt idx="2">
                  <c:v>0.01</c:v>
                </c:pt>
                <c:pt idx="3">
                  <c:v>2E-3</c:v>
                </c:pt>
              </c:numCache>
            </c:numRef>
          </c:val>
          <c:extLst>
            <c:ext xmlns:c16="http://schemas.microsoft.com/office/drawing/2014/chart" uri="{C3380CC4-5D6E-409C-BE32-E72D297353CC}">
              <c16:uniqueId val="{00000008-DFCA-4A77-BF3C-AFBE2CEF679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Sexual Orientation</a:t>
            </a:r>
            <a:r>
              <a:rPr lang="en-US" sz="1100" baseline="0"/>
              <a:t> (n=482)</a:t>
            </a:r>
            <a:endParaRPr lang="en-US" sz="11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layout>
                <c:manualLayout>
                  <c:x val="0"/>
                  <c:y val="-9.057971014492742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D84-47C1-AD69-08DB7DE097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students!$A$10:$A$16</c:f>
              <c:strCache>
                <c:ptCount val="7"/>
                <c:pt idx="0">
                  <c:v>Heterosexual </c:v>
                </c:pt>
                <c:pt idx="1">
                  <c:v>Gay</c:v>
                </c:pt>
                <c:pt idx="2">
                  <c:v>Lesbian</c:v>
                </c:pt>
                <c:pt idx="3">
                  <c:v>Bi/Pansexual</c:v>
                </c:pt>
                <c:pt idx="4">
                  <c:v>Uncertain </c:v>
                </c:pt>
                <c:pt idx="5">
                  <c:v>Asexual</c:v>
                </c:pt>
                <c:pt idx="6">
                  <c:v>Prefer not to answer</c:v>
                </c:pt>
              </c:strCache>
            </c:strRef>
          </c:cat>
          <c:val>
            <c:numRef>
              <c:f>students!$B$10:$B$16</c:f>
              <c:numCache>
                <c:formatCode>0.0%</c:formatCode>
                <c:ptCount val="7"/>
                <c:pt idx="0">
                  <c:v>0.876</c:v>
                </c:pt>
                <c:pt idx="1">
                  <c:v>8.0000000000000002E-3</c:v>
                </c:pt>
                <c:pt idx="2">
                  <c:v>1.4E-2</c:v>
                </c:pt>
                <c:pt idx="3">
                  <c:v>6.4000000000000001E-2</c:v>
                </c:pt>
                <c:pt idx="4">
                  <c:v>2.3E-2</c:v>
                </c:pt>
                <c:pt idx="5">
                  <c:v>1E-3</c:v>
                </c:pt>
                <c:pt idx="6">
                  <c:v>0.01</c:v>
                </c:pt>
              </c:numCache>
            </c:numRef>
          </c:val>
          <c:extLst>
            <c:ext xmlns:c16="http://schemas.microsoft.com/office/drawing/2014/chart" uri="{C3380CC4-5D6E-409C-BE32-E72D297353CC}">
              <c16:uniqueId val="{00000001-5D84-47C1-AD69-08DB7DE09788}"/>
            </c:ext>
          </c:extLst>
        </c:ser>
        <c:dLbls>
          <c:dLblPos val="outEnd"/>
          <c:showLegendKey val="0"/>
          <c:showVal val="1"/>
          <c:showCatName val="0"/>
          <c:showSerName val="0"/>
          <c:showPercent val="0"/>
          <c:showBubbleSize val="0"/>
        </c:dLbls>
        <c:gapWidth val="182"/>
        <c:axId val="497420728"/>
        <c:axId val="497426960"/>
      </c:barChart>
      <c:catAx>
        <c:axId val="497420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426960"/>
        <c:crosses val="autoZero"/>
        <c:auto val="1"/>
        <c:lblAlgn val="ctr"/>
        <c:lblOffset val="100"/>
        <c:noMultiLvlLbl val="0"/>
      </c:catAx>
      <c:valAx>
        <c:axId val="497426960"/>
        <c:scaling>
          <c:orientation val="minMax"/>
          <c:max val="0.9"/>
          <c:min val="0"/>
        </c:scaling>
        <c:delete val="1"/>
        <c:axPos val="b"/>
        <c:numFmt formatCode="0%" sourceLinked="0"/>
        <c:majorTickMark val="none"/>
        <c:minorTickMark val="none"/>
        <c:tickLblPos val="nextTo"/>
        <c:crossAx val="497420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Class Rank (n=483)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1F-44CC-B785-877D6D7055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1F-44CC-B785-877D6D7055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1F-44CC-B785-877D6D7055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1F-44CC-B785-877D6D7055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1F-44CC-B785-877D6D7055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students!$A$33:$A$37</c:f>
              <c:strCache>
                <c:ptCount val="5"/>
                <c:pt idx="0">
                  <c:v>Freshman</c:v>
                </c:pt>
                <c:pt idx="1">
                  <c:v>Sophomore</c:v>
                </c:pt>
                <c:pt idx="2">
                  <c:v>Junior</c:v>
                </c:pt>
                <c:pt idx="3">
                  <c:v>Senior </c:v>
                </c:pt>
                <c:pt idx="4">
                  <c:v>Graduate Student</c:v>
                </c:pt>
              </c:strCache>
            </c:strRef>
          </c:cat>
          <c:val>
            <c:numRef>
              <c:f>students!$B$33:$B$37</c:f>
              <c:numCache>
                <c:formatCode>0.0%</c:formatCode>
                <c:ptCount val="5"/>
                <c:pt idx="0">
                  <c:v>0.26500000000000001</c:v>
                </c:pt>
                <c:pt idx="1">
                  <c:v>0.219</c:v>
                </c:pt>
                <c:pt idx="2">
                  <c:v>0.219</c:v>
                </c:pt>
                <c:pt idx="3">
                  <c:v>0.246</c:v>
                </c:pt>
                <c:pt idx="4">
                  <c:v>0.05</c:v>
                </c:pt>
              </c:numCache>
            </c:numRef>
          </c:val>
          <c:extLst>
            <c:ext xmlns:c16="http://schemas.microsoft.com/office/drawing/2014/chart" uri="{C3380CC4-5D6E-409C-BE32-E72D297353CC}">
              <c16:uniqueId val="{0000000A-C71F-44CC-B785-877D6D70551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Frequency of Diagnosed Disabilities</a:t>
            </a:r>
            <a:r>
              <a:rPr lang="en-US" sz="1100" baseline="0"/>
              <a:t> or Conditions</a:t>
            </a:r>
            <a:r>
              <a:rPr lang="en-US" sz="1100"/>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students!$A$53:$A$61</c:f>
              <c:strCache>
                <c:ptCount val="9"/>
                <c:pt idx="0">
                  <c:v>ADHD</c:v>
                </c:pt>
                <c:pt idx="1">
                  <c:v>Autism Spectrum Disorder</c:v>
                </c:pt>
                <c:pt idx="2">
                  <c:v>Blindness/low vision</c:v>
                </c:pt>
                <c:pt idx="3">
                  <c:v>Brain injury</c:v>
                </c:pt>
                <c:pt idx="4">
                  <c:v>Deafness/hard of hearing</c:v>
                </c:pt>
                <c:pt idx="5">
                  <c:v>Learning disability</c:v>
                </c:pt>
                <c:pt idx="6">
                  <c:v>Orthopedic/mobility disability</c:v>
                </c:pt>
                <c:pt idx="7">
                  <c:v>Psychological disability</c:v>
                </c:pt>
                <c:pt idx="8">
                  <c:v>Prefer not to answer</c:v>
                </c:pt>
              </c:strCache>
            </c:strRef>
          </c:cat>
          <c:val>
            <c:numRef>
              <c:f>students!$B$53:$B$61</c:f>
              <c:numCache>
                <c:formatCode>0</c:formatCode>
                <c:ptCount val="9"/>
                <c:pt idx="0" formatCode="General">
                  <c:v>39</c:v>
                </c:pt>
                <c:pt idx="1">
                  <c:v>1</c:v>
                </c:pt>
                <c:pt idx="2">
                  <c:v>4</c:v>
                </c:pt>
                <c:pt idx="3">
                  <c:v>2</c:v>
                </c:pt>
                <c:pt idx="4">
                  <c:v>5</c:v>
                </c:pt>
                <c:pt idx="5">
                  <c:v>13</c:v>
                </c:pt>
                <c:pt idx="6">
                  <c:v>1</c:v>
                </c:pt>
                <c:pt idx="7">
                  <c:v>25</c:v>
                </c:pt>
                <c:pt idx="8">
                  <c:v>58</c:v>
                </c:pt>
              </c:numCache>
            </c:numRef>
          </c:val>
          <c:extLst>
            <c:ext xmlns:c16="http://schemas.microsoft.com/office/drawing/2014/chart" uri="{C3380CC4-5D6E-409C-BE32-E72D297353CC}">
              <c16:uniqueId val="{00000000-F41C-4D9C-97AC-63A219FD4BF2}"/>
            </c:ext>
          </c:extLst>
        </c:ser>
        <c:dLbls>
          <c:showLegendKey val="0"/>
          <c:showVal val="0"/>
          <c:showCatName val="0"/>
          <c:showSerName val="0"/>
          <c:showPercent val="0"/>
          <c:showBubbleSize val="0"/>
        </c:dLbls>
        <c:gapWidth val="219"/>
        <c:overlap val="-27"/>
        <c:axId val="382319480"/>
        <c:axId val="382320464"/>
      </c:barChart>
      <c:catAx>
        <c:axId val="38231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320464"/>
        <c:crosses val="autoZero"/>
        <c:auto val="1"/>
        <c:lblAlgn val="ctr"/>
        <c:lblOffset val="100"/>
        <c:noMultiLvlLbl val="0"/>
      </c:catAx>
      <c:valAx>
        <c:axId val="382320464"/>
        <c:scaling>
          <c:orientation val="minMax"/>
          <c:max val="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319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56F68CB-0639-4948-9861-20029CA7D84D}" type="datetimeFigureOut">
              <a:rPr lang="en-US" smtClean="0"/>
              <a:t>10/30/2018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FA9C0043-2A96-421B-9BF5-5B316874E01D}" type="slidenum">
              <a:rPr lang="en-US" smtClean="0"/>
              <a:t>‹#›</a:t>
            </a:fld>
            <a:endParaRPr lang="en-US"/>
          </a:p>
        </p:txBody>
      </p:sp>
    </p:spTree>
    <p:extLst>
      <p:ext uri="{BB962C8B-B14F-4D97-AF65-F5344CB8AC3E}">
        <p14:creationId xmlns:p14="http://schemas.microsoft.com/office/powerpoint/2010/main" val="127442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18C8E5E-9025-4ACE-B48C-7E1C4A2C2C05}" type="datetimeFigureOut">
              <a:rPr lang="en-US" smtClean="0"/>
              <a:t>10/30/2018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89C2182-56B2-4ABF-B89E-4734F460BA46}" type="slidenum">
              <a:rPr lang="en-US" smtClean="0"/>
              <a:t>‹#›</a:t>
            </a:fld>
            <a:endParaRPr lang="en-US" dirty="0"/>
          </a:p>
        </p:txBody>
      </p:sp>
    </p:spTree>
    <p:extLst>
      <p:ext uri="{BB962C8B-B14F-4D97-AF65-F5344CB8AC3E}">
        <p14:creationId xmlns:p14="http://schemas.microsoft.com/office/powerpoint/2010/main" val="172758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02913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3843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0433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2058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0074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8426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49184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6598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076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03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6467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5130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060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8874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4698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5905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1C235-5E83-42BB-AD1C-9E7FEDB14BE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13224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rgbClr val="42226C"/>
                </a:solidFill>
              </a:defRPr>
            </a:lvl1pPr>
          </a:lstStyle>
          <a:p>
            <a:r>
              <a:rPr lang="en-US" dirty="0"/>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rgbClr val="DB9F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F78AA86-35E2-4E45-9EA1-08384090C6A3}" type="datetime1">
              <a:rPr lang="en-US" smtClean="0">
                <a:solidFill>
                  <a:srgbClr val="42226C">
                    <a:lumMod val="75000"/>
                    <a:lumOff val="25000"/>
                  </a:srgbClr>
                </a:solidFill>
              </a:rPr>
              <a:pPr/>
              <a:t>10/30/2018</a:t>
            </a:fld>
            <a:endParaRPr lang="en-US" dirty="0">
              <a:solidFill>
                <a:srgbClr val="42226C">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2226C">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8AA7D70-BA86-4620-B0D7-CD108CFA6D6C}" type="slidenum">
              <a:rPr lang="en-US" smtClean="0">
                <a:solidFill>
                  <a:srgbClr val="42226C">
                    <a:lumMod val="75000"/>
                    <a:lumOff val="25000"/>
                  </a:srgbClr>
                </a:solidFill>
              </a:rPr>
              <a:pPr/>
              <a:t>‹#›</a:t>
            </a:fld>
            <a:endParaRPr lang="en-US" dirty="0">
              <a:solidFill>
                <a:srgbClr val="42226C">
                  <a:lumMod val="75000"/>
                  <a:lumOff val="25000"/>
                </a:srgbClr>
              </a:solidFill>
            </a:endParaRPr>
          </a:p>
        </p:txBody>
      </p:sp>
      <p:sp>
        <p:nvSpPr>
          <p:cNvPr id="8" name="AutoShape 2" descr="RoundGold Purple"/>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1" name="Picture 10"/>
          <p:cNvPicPr>
            <a:picLocks noChangeAspect="1"/>
          </p:cNvPicPr>
          <p:nvPr userDrawn="1"/>
        </p:nvPicPr>
        <p:blipFill>
          <a:blip r:embed="rId2"/>
          <a:stretch>
            <a:fillRect/>
          </a:stretch>
        </p:blipFill>
        <p:spPr>
          <a:xfrm>
            <a:off x="6503532" y="3759332"/>
            <a:ext cx="1682178" cy="1662553"/>
          </a:xfrm>
          <a:prstGeom prst="rect">
            <a:avLst/>
          </a:prstGeom>
        </p:spPr>
      </p:pic>
    </p:spTree>
    <p:extLst>
      <p:ext uri="{BB962C8B-B14F-4D97-AF65-F5344CB8AC3E}">
        <p14:creationId xmlns:p14="http://schemas.microsoft.com/office/powerpoint/2010/main" val="3222024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14125-B2C4-44FB-A7A2-DCBF0F6A8C67}" type="datetime1">
              <a:rPr lang="en-US" smtClean="0">
                <a:solidFill>
                  <a:srgbClr val="C49500"/>
                </a:solidFill>
              </a:rPr>
              <a:pPr/>
              <a:t>10/30/2018</a:t>
            </a:fld>
            <a:endParaRPr lang="en-US" dirty="0">
              <a:solidFill>
                <a:srgbClr val="C49500"/>
              </a:solidFill>
            </a:endParaRPr>
          </a:p>
        </p:txBody>
      </p:sp>
      <p:sp>
        <p:nvSpPr>
          <p:cNvPr id="5" name="Footer Placeholder 4"/>
          <p:cNvSpPr>
            <a:spLocks noGrp="1"/>
          </p:cNvSpPr>
          <p:nvPr>
            <p:ph type="ftr" sz="quarter" idx="11"/>
          </p:nvPr>
        </p:nvSpPr>
        <p:spPr/>
        <p:txBody>
          <a:bodyPr/>
          <a:lstStyle/>
          <a:p>
            <a:endParaRPr lang="en-US" dirty="0">
              <a:solidFill>
                <a:srgbClr val="C49500"/>
              </a:solidFill>
            </a:endParaRPr>
          </a:p>
        </p:txBody>
      </p:sp>
      <p:sp>
        <p:nvSpPr>
          <p:cNvPr id="6" name="Slide Number Placeholder 5"/>
          <p:cNvSpPr>
            <a:spLocks noGrp="1"/>
          </p:cNvSpPr>
          <p:nvPr>
            <p:ph type="sldNum" sz="quarter" idx="12"/>
          </p:nvPr>
        </p:nvSpPr>
        <p:spPr/>
        <p:txBody>
          <a:bodyPr/>
          <a:lstStyle/>
          <a:p>
            <a:fld id="{48AA7D70-BA86-4620-B0D7-CD108CFA6D6C}" type="slidenum">
              <a:rPr lang="en-US" smtClean="0">
                <a:solidFill>
                  <a:srgbClr val="C49500"/>
                </a:solidFill>
              </a:rPr>
              <a:pPr/>
              <a:t>‹#›</a:t>
            </a:fld>
            <a:endParaRPr lang="en-US" dirty="0">
              <a:solidFill>
                <a:srgbClr val="C49500"/>
              </a:solidFill>
            </a:endParaRPr>
          </a:p>
        </p:txBody>
      </p:sp>
    </p:spTree>
    <p:extLst>
      <p:ext uri="{BB962C8B-B14F-4D97-AF65-F5344CB8AC3E}">
        <p14:creationId xmlns:p14="http://schemas.microsoft.com/office/powerpoint/2010/main" val="3935644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26B9A4AE-FBB6-464A-911F-DD7FB5147BEA}" type="datetime1">
              <a:rPr lang="en-US" smtClean="0">
                <a:solidFill>
                  <a:srgbClr val="42226C">
                    <a:lumMod val="75000"/>
                    <a:lumOff val="25000"/>
                  </a:srgbClr>
                </a:solidFill>
              </a:rPr>
              <a:pPr/>
              <a:t>10/30/2018</a:t>
            </a:fld>
            <a:endParaRPr lang="en-US" dirty="0">
              <a:solidFill>
                <a:srgbClr val="42226C">
                  <a:lumMod val="75000"/>
                  <a:lumOff val="25000"/>
                </a:srgbClr>
              </a:solidFill>
            </a:endParaRPr>
          </a:p>
        </p:txBody>
      </p:sp>
      <p:sp>
        <p:nvSpPr>
          <p:cNvPr id="5" name="Footer Placeholder 4"/>
          <p:cNvSpPr>
            <a:spLocks noGrp="1"/>
          </p:cNvSpPr>
          <p:nvPr>
            <p:ph type="ftr" sz="quarter" idx="11"/>
          </p:nvPr>
        </p:nvSpPr>
        <p:spPr>
          <a:xfrm>
            <a:off x="581192" y="5951810"/>
            <a:ext cx="5922209" cy="365125"/>
          </a:xfrm>
        </p:spPr>
        <p:txBody>
          <a:bodyPr/>
          <a:lstStyle/>
          <a:p>
            <a:endParaRPr lang="en-US" dirty="0">
              <a:solidFill>
                <a:srgbClr val="C49500"/>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8AA7D70-BA86-4620-B0D7-CD108CFA6D6C}" type="slidenum">
              <a:rPr lang="en-US" smtClean="0">
                <a:solidFill>
                  <a:srgbClr val="42226C">
                    <a:lumMod val="75000"/>
                    <a:lumOff val="25000"/>
                  </a:srgbClr>
                </a:solidFill>
              </a:rPr>
              <a:pPr/>
              <a:t>‹#›</a:t>
            </a:fld>
            <a:endParaRPr lang="en-US" dirty="0">
              <a:solidFill>
                <a:srgbClr val="42226C">
                  <a:lumMod val="75000"/>
                  <a:lumOff val="25000"/>
                </a:srgbClr>
              </a:solidFill>
            </a:endParaRPr>
          </a:p>
        </p:txBody>
      </p:sp>
    </p:spTree>
    <p:extLst>
      <p:ext uri="{BB962C8B-B14F-4D97-AF65-F5344CB8AC3E}">
        <p14:creationId xmlns:p14="http://schemas.microsoft.com/office/powerpoint/2010/main" val="3879330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93795"/>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1" y="687475"/>
            <a:ext cx="8238707" cy="694285"/>
          </a:xfrm>
        </p:spPr>
        <p:txBody>
          <a:bodyPr/>
          <a:lstStyle/>
          <a:p>
            <a:r>
              <a:rPr lang="en-US" dirty="0"/>
              <a:t>Click to edit Master title style</a:t>
            </a:r>
          </a:p>
        </p:txBody>
      </p:sp>
      <p:sp>
        <p:nvSpPr>
          <p:cNvPr id="3" name="Content Placeholder 2"/>
          <p:cNvSpPr>
            <a:spLocks noGrp="1"/>
          </p:cNvSpPr>
          <p:nvPr>
            <p:ph idx="1"/>
          </p:nvPr>
        </p:nvSpPr>
        <p:spPr>
          <a:xfrm>
            <a:off x="448091" y="1717039"/>
            <a:ext cx="8238707" cy="4141759"/>
          </a:xfrm>
        </p:spPr>
        <p:txBody>
          <a:bodyPr anchor="t"/>
          <a:lstStyle>
            <a:lvl1pPr>
              <a:buClr>
                <a:srgbClr val="DA9F11"/>
              </a:buClr>
              <a:defRPr/>
            </a:lvl1pPr>
            <a:lvl2pPr>
              <a:buClr>
                <a:srgbClr val="DA9F11"/>
              </a:buClr>
              <a:defRPr/>
            </a:lvl2pPr>
            <a:lvl3pPr>
              <a:buClr>
                <a:srgbClr val="DA9F11"/>
              </a:buClr>
              <a:defRPr/>
            </a:lvl3pPr>
            <a:lvl4pPr>
              <a:buClr>
                <a:srgbClr val="DA9F11"/>
              </a:buClr>
              <a:defRPr/>
            </a:lvl4pPr>
            <a:lvl5pPr>
              <a:buClr>
                <a:srgbClr val="DA9F1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DA9F11"/>
                </a:solidFill>
              </a:defRPr>
            </a:lvl1pPr>
          </a:lstStyle>
          <a:p>
            <a:fld id="{181CB3E0-DD1B-4E8F-891B-08EA57717E92}" type="datetime1">
              <a:rPr lang="en-US" smtClean="0"/>
              <a:pPr/>
              <a:t>10/30/2018</a:t>
            </a:fld>
            <a:endParaRPr lang="en-US" dirty="0"/>
          </a:p>
        </p:txBody>
      </p:sp>
      <p:sp>
        <p:nvSpPr>
          <p:cNvPr id="5" name="Footer Placeholder 4"/>
          <p:cNvSpPr>
            <a:spLocks noGrp="1"/>
          </p:cNvSpPr>
          <p:nvPr>
            <p:ph type="ftr" sz="quarter" idx="11"/>
          </p:nvPr>
        </p:nvSpPr>
        <p:spPr/>
        <p:txBody>
          <a:bodyPr/>
          <a:lstStyle>
            <a:lvl1pPr>
              <a:defRPr>
                <a:solidFill>
                  <a:srgbClr val="DA9F11"/>
                </a:solidFill>
              </a:defRPr>
            </a:lvl1pPr>
          </a:lstStyle>
          <a:p>
            <a:endParaRPr lang="en-US" dirty="0"/>
          </a:p>
        </p:txBody>
      </p:sp>
      <p:sp>
        <p:nvSpPr>
          <p:cNvPr id="6" name="Slide Number Placeholder 5"/>
          <p:cNvSpPr>
            <a:spLocks noGrp="1"/>
          </p:cNvSpPr>
          <p:nvPr>
            <p:ph type="sldNum" sz="quarter" idx="12"/>
          </p:nvPr>
        </p:nvSpPr>
        <p:spPr/>
        <p:txBody>
          <a:bodyPr/>
          <a:lstStyle>
            <a:lvl1pPr>
              <a:defRPr b="1" i="0" baseline="0">
                <a:solidFill>
                  <a:srgbClr val="DA9F11"/>
                </a:solidFill>
              </a:defRPr>
            </a:lvl1pPr>
          </a:lstStyle>
          <a:p>
            <a:fld id="{48AA7D70-BA86-4620-B0D7-CD108CFA6D6C}" type="slidenum">
              <a:rPr lang="en-US" smtClean="0"/>
              <a:pPr/>
              <a:t>‹#›</a:t>
            </a:fld>
            <a:endParaRPr lang="en-US" dirty="0"/>
          </a:p>
        </p:txBody>
      </p:sp>
    </p:spTree>
    <p:extLst>
      <p:ext uri="{BB962C8B-B14F-4D97-AF65-F5344CB8AC3E}">
        <p14:creationId xmlns:p14="http://schemas.microsoft.com/office/powerpoint/2010/main" val="6994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851EB7B-C129-4FE5-BA46-2A945AC9D69E}" type="datetime1">
              <a:rPr lang="en-US" smtClean="0">
                <a:solidFill>
                  <a:srgbClr val="42226C">
                    <a:lumMod val="75000"/>
                    <a:lumOff val="25000"/>
                  </a:srgbClr>
                </a:solidFill>
              </a:rPr>
              <a:pPr/>
              <a:t>10/30/2018</a:t>
            </a:fld>
            <a:endParaRPr lang="en-US" dirty="0">
              <a:solidFill>
                <a:srgbClr val="42226C">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2226C">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8AA7D70-BA86-4620-B0D7-CD108CFA6D6C}" type="slidenum">
              <a:rPr lang="en-US" smtClean="0">
                <a:solidFill>
                  <a:srgbClr val="42226C">
                    <a:lumMod val="75000"/>
                    <a:lumOff val="25000"/>
                  </a:srgbClr>
                </a:solidFill>
              </a:rPr>
              <a:pPr/>
              <a:t>‹#›</a:t>
            </a:fld>
            <a:endParaRPr lang="en-US" dirty="0">
              <a:solidFill>
                <a:srgbClr val="42226C">
                  <a:lumMod val="75000"/>
                  <a:lumOff val="25000"/>
                </a:srgbClr>
              </a:solidFill>
            </a:endParaRPr>
          </a:p>
        </p:txBody>
      </p:sp>
    </p:spTree>
    <p:extLst>
      <p:ext uri="{BB962C8B-B14F-4D97-AF65-F5344CB8AC3E}">
        <p14:creationId xmlns:p14="http://schemas.microsoft.com/office/powerpoint/2010/main" val="3281217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lvl1pPr>
              <a:buClr>
                <a:srgbClr val="DA9F11"/>
              </a:buClr>
              <a:defRPr/>
            </a:lvl1pPr>
            <a:lvl2pPr>
              <a:buClr>
                <a:srgbClr val="DA9F11"/>
              </a:buClr>
              <a:defRPr/>
            </a:lvl2pPr>
            <a:lvl3pPr>
              <a:buClr>
                <a:srgbClr val="DA9F11"/>
              </a:buClr>
              <a:defRPr/>
            </a:lvl3pPr>
            <a:lvl4pPr>
              <a:buClr>
                <a:srgbClr val="DA9F11"/>
              </a:buClr>
              <a:defRPr/>
            </a:lvl4pPr>
            <a:lvl5pPr>
              <a:buClr>
                <a:srgbClr val="DA9F1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282" y="2228003"/>
            <a:ext cx="3907662" cy="3633047"/>
          </a:xfrm>
        </p:spPr>
        <p:txBody>
          <a:bodyPr>
            <a:normAutofit/>
          </a:bodyPr>
          <a:lstStyle>
            <a:lvl1pPr>
              <a:buClr>
                <a:srgbClr val="DA9F11"/>
              </a:buClr>
              <a:defRPr/>
            </a:lvl1pPr>
            <a:lvl2pPr>
              <a:buClr>
                <a:srgbClr val="DA9F11"/>
              </a:buClr>
              <a:defRPr/>
            </a:lvl2pPr>
            <a:lvl3pPr>
              <a:buClr>
                <a:srgbClr val="DA9F11"/>
              </a:buClr>
              <a:defRPr/>
            </a:lvl3pPr>
            <a:lvl4pPr>
              <a:buClr>
                <a:srgbClr val="DA9F11"/>
              </a:buClr>
              <a:defRPr/>
            </a:lvl4pPr>
            <a:lvl5pPr>
              <a:buClr>
                <a:srgbClr val="DA9F1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93C1D69-498B-4413-8805-6F0E6C47A215}" type="datetime1">
              <a:rPr lang="en-US" smtClean="0">
                <a:solidFill>
                  <a:srgbClr val="C49500"/>
                </a:solidFill>
              </a:rPr>
              <a:pPr/>
              <a:t>10/30/2018</a:t>
            </a:fld>
            <a:endParaRPr lang="en-US" dirty="0">
              <a:solidFill>
                <a:srgbClr val="C49500"/>
              </a:solidFill>
            </a:endParaRPr>
          </a:p>
        </p:txBody>
      </p:sp>
      <p:sp>
        <p:nvSpPr>
          <p:cNvPr id="6" name="Footer Placeholder 5"/>
          <p:cNvSpPr>
            <a:spLocks noGrp="1"/>
          </p:cNvSpPr>
          <p:nvPr>
            <p:ph type="ftr" sz="quarter" idx="11"/>
          </p:nvPr>
        </p:nvSpPr>
        <p:spPr/>
        <p:txBody>
          <a:bodyPr/>
          <a:lstStyle/>
          <a:p>
            <a:endParaRPr lang="en-US" dirty="0">
              <a:solidFill>
                <a:srgbClr val="C49500"/>
              </a:solidFill>
            </a:endParaRPr>
          </a:p>
        </p:txBody>
      </p:sp>
      <p:sp>
        <p:nvSpPr>
          <p:cNvPr id="7" name="Slide Number Placeholder 6"/>
          <p:cNvSpPr>
            <a:spLocks noGrp="1"/>
          </p:cNvSpPr>
          <p:nvPr>
            <p:ph type="sldNum" sz="quarter" idx="12"/>
          </p:nvPr>
        </p:nvSpPr>
        <p:spPr/>
        <p:txBody>
          <a:bodyPr/>
          <a:lstStyle/>
          <a:p>
            <a:fld id="{48AA7D70-BA86-4620-B0D7-CD108CFA6D6C}" type="slidenum">
              <a:rPr lang="en-US" smtClean="0">
                <a:solidFill>
                  <a:srgbClr val="C49500"/>
                </a:solidFill>
              </a:rPr>
              <a:pPr/>
              <a:t>‹#›</a:t>
            </a:fld>
            <a:endParaRPr lang="en-US" dirty="0">
              <a:solidFill>
                <a:srgbClr val="C49500"/>
              </a:solidFill>
            </a:endParaRPr>
          </a:p>
        </p:txBody>
      </p:sp>
    </p:spTree>
    <p:extLst>
      <p:ext uri="{BB962C8B-B14F-4D97-AF65-F5344CB8AC3E}">
        <p14:creationId xmlns:p14="http://schemas.microsoft.com/office/powerpoint/2010/main" val="3558904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lvl1pPr>
              <a:buClr>
                <a:srgbClr val="DA9F11"/>
              </a:buClr>
              <a:defRPr/>
            </a:lvl1pPr>
            <a:lvl2pPr>
              <a:buClr>
                <a:srgbClr val="DA9F11"/>
              </a:buClr>
              <a:defRPr/>
            </a:lvl2pPr>
            <a:lvl3pPr>
              <a:buClr>
                <a:srgbClr val="DA9F11"/>
              </a:buClr>
              <a:defRPr/>
            </a:lvl3pPr>
            <a:lvl4pPr>
              <a:buClr>
                <a:srgbClr val="DA9F11"/>
              </a:buClr>
              <a:defRPr/>
            </a:lvl4pPr>
            <a:lvl5pPr>
              <a:buClr>
                <a:srgbClr val="DA9F1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lvl1pPr>
              <a:buClr>
                <a:srgbClr val="DA9F11"/>
              </a:buClr>
              <a:defRPr/>
            </a:lvl1pPr>
            <a:lvl2pPr>
              <a:buClr>
                <a:srgbClr val="DA9F11"/>
              </a:buClr>
              <a:defRPr/>
            </a:lvl2pPr>
            <a:lvl3pPr>
              <a:buClr>
                <a:srgbClr val="DA9F11"/>
              </a:buClr>
              <a:defRPr/>
            </a:lvl3pPr>
            <a:lvl4pPr>
              <a:buClr>
                <a:srgbClr val="DA9F11"/>
              </a:buClr>
              <a:defRPr/>
            </a:lvl4pPr>
            <a:lvl5pPr>
              <a:buClr>
                <a:srgbClr val="DA9F1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1912653-835B-427F-BFA5-AAD25F2AA36E}" type="datetime1">
              <a:rPr lang="en-US" smtClean="0">
                <a:solidFill>
                  <a:srgbClr val="C49500"/>
                </a:solidFill>
              </a:rPr>
              <a:pPr/>
              <a:t>10/30/2018</a:t>
            </a:fld>
            <a:endParaRPr lang="en-US" dirty="0">
              <a:solidFill>
                <a:srgbClr val="C49500"/>
              </a:solidFill>
            </a:endParaRPr>
          </a:p>
        </p:txBody>
      </p:sp>
      <p:sp>
        <p:nvSpPr>
          <p:cNvPr id="8" name="Footer Placeholder 7"/>
          <p:cNvSpPr>
            <a:spLocks noGrp="1"/>
          </p:cNvSpPr>
          <p:nvPr>
            <p:ph type="ftr" sz="quarter" idx="11"/>
          </p:nvPr>
        </p:nvSpPr>
        <p:spPr/>
        <p:txBody>
          <a:bodyPr/>
          <a:lstStyle/>
          <a:p>
            <a:endParaRPr lang="en-US" dirty="0">
              <a:solidFill>
                <a:srgbClr val="C49500"/>
              </a:solidFill>
            </a:endParaRPr>
          </a:p>
        </p:txBody>
      </p:sp>
      <p:sp>
        <p:nvSpPr>
          <p:cNvPr id="9" name="Slide Number Placeholder 8"/>
          <p:cNvSpPr>
            <a:spLocks noGrp="1"/>
          </p:cNvSpPr>
          <p:nvPr>
            <p:ph type="sldNum" sz="quarter" idx="12"/>
          </p:nvPr>
        </p:nvSpPr>
        <p:spPr/>
        <p:txBody>
          <a:bodyPr/>
          <a:lstStyle/>
          <a:p>
            <a:fld id="{48AA7D70-BA86-4620-B0D7-CD108CFA6D6C}" type="slidenum">
              <a:rPr lang="en-US" smtClean="0">
                <a:solidFill>
                  <a:srgbClr val="C49500"/>
                </a:solidFill>
              </a:rPr>
              <a:pPr/>
              <a:t>‹#›</a:t>
            </a:fld>
            <a:endParaRPr lang="en-US" dirty="0">
              <a:solidFill>
                <a:srgbClr val="C49500"/>
              </a:solidFill>
            </a:endParaRPr>
          </a:p>
        </p:txBody>
      </p:sp>
    </p:spTree>
    <p:extLst>
      <p:ext uri="{BB962C8B-B14F-4D97-AF65-F5344CB8AC3E}">
        <p14:creationId xmlns:p14="http://schemas.microsoft.com/office/powerpoint/2010/main" val="1803756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E895F-C779-42FD-881D-743EFE7E2274}" type="datetime1">
              <a:rPr lang="en-US" smtClean="0">
                <a:solidFill>
                  <a:srgbClr val="C49500"/>
                </a:solidFill>
              </a:rPr>
              <a:pPr/>
              <a:t>10/30/2018</a:t>
            </a:fld>
            <a:endParaRPr lang="en-US" dirty="0">
              <a:solidFill>
                <a:srgbClr val="C49500"/>
              </a:solidFill>
            </a:endParaRPr>
          </a:p>
        </p:txBody>
      </p:sp>
      <p:sp>
        <p:nvSpPr>
          <p:cNvPr id="4" name="Footer Placeholder 3"/>
          <p:cNvSpPr>
            <a:spLocks noGrp="1"/>
          </p:cNvSpPr>
          <p:nvPr>
            <p:ph type="ftr" sz="quarter" idx="11"/>
          </p:nvPr>
        </p:nvSpPr>
        <p:spPr/>
        <p:txBody>
          <a:bodyPr/>
          <a:lstStyle/>
          <a:p>
            <a:endParaRPr lang="en-US" dirty="0">
              <a:solidFill>
                <a:srgbClr val="C49500"/>
              </a:solidFill>
            </a:endParaRPr>
          </a:p>
        </p:txBody>
      </p:sp>
      <p:sp>
        <p:nvSpPr>
          <p:cNvPr id="5" name="Slide Number Placeholder 4"/>
          <p:cNvSpPr>
            <a:spLocks noGrp="1"/>
          </p:cNvSpPr>
          <p:nvPr>
            <p:ph type="sldNum" sz="quarter" idx="12"/>
          </p:nvPr>
        </p:nvSpPr>
        <p:spPr/>
        <p:txBody>
          <a:bodyPr/>
          <a:lstStyle/>
          <a:p>
            <a:fld id="{48AA7D70-BA86-4620-B0D7-CD108CFA6D6C}" type="slidenum">
              <a:rPr lang="en-US" smtClean="0">
                <a:solidFill>
                  <a:srgbClr val="C49500"/>
                </a:solidFill>
              </a:rPr>
              <a:pPr/>
              <a:t>‹#›</a:t>
            </a:fld>
            <a:endParaRPr lang="en-US" dirty="0">
              <a:solidFill>
                <a:srgbClr val="C49500"/>
              </a:solidFill>
            </a:endParaRPr>
          </a:p>
        </p:txBody>
      </p:sp>
    </p:spTree>
    <p:extLst>
      <p:ext uri="{BB962C8B-B14F-4D97-AF65-F5344CB8AC3E}">
        <p14:creationId xmlns:p14="http://schemas.microsoft.com/office/powerpoint/2010/main" val="2746575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AD526-527E-4722-AD7D-082D17AC83E7}" type="datetime1">
              <a:rPr lang="en-US" smtClean="0">
                <a:solidFill>
                  <a:srgbClr val="C49500"/>
                </a:solidFill>
              </a:rPr>
              <a:pPr/>
              <a:t>10/30/2018</a:t>
            </a:fld>
            <a:endParaRPr lang="en-US" dirty="0">
              <a:solidFill>
                <a:srgbClr val="C49500"/>
              </a:solidFill>
            </a:endParaRPr>
          </a:p>
        </p:txBody>
      </p:sp>
      <p:sp>
        <p:nvSpPr>
          <p:cNvPr id="3" name="Footer Placeholder 2"/>
          <p:cNvSpPr>
            <a:spLocks noGrp="1"/>
          </p:cNvSpPr>
          <p:nvPr>
            <p:ph type="ftr" sz="quarter" idx="11"/>
          </p:nvPr>
        </p:nvSpPr>
        <p:spPr/>
        <p:txBody>
          <a:bodyPr/>
          <a:lstStyle/>
          <a:p>
            <a:endParaRPr lang="en-US" dirty="0">
              <a:solidFill>
                <a:srgbClr val="C49500"/>
              </a:solidFill>
            </a:endParaRPr>
          </a:p>
        </p:txBody>
      </p:sp>
      <p:sp>
        <p:nvSpPr>
          <p:cNvPr id="4" name="Slide Number Placeholder 3"/>
          <p:cNvSpPr>
            <a:spLocks noGrp="1"/>
          </p:cNvSpPr>
          <p:nvPr>
            <p:ph type="sldNum" sz="quarter" idx="12"/>
          </p:nvPr>
        </p:nvSpPr>
        <p:spPr/>
        <p:txBody>
          <a:bodyPr/>
          <a:lstStyle/>
          <a:p>
            <a:fld id="{48AA7D70-BA86-4620-B0D7-CD108CFA6D6C}" type="slidenum">
              <a:rPr lang="en-US" smtClean="0">
                <a:solidFill>
                  <a:srgbClr val="C49500"/>
                </a:solidFill>
              </a:rPr>
              <a:pPr/>
              <a:t>‹#›</a:t>
            </a:fld>
            <a:endParaRPr lang="en-US" dirty="0">
              <a:solidFill>
                <a:srgbClr val="C49500"/>
              </a:solidFill>
            </a:endParaRPr>
          </a:p>
        </p:txBody>
      </p:sp>
    </p:spTree>
    <p:extLst>
      <p:ext uri="{BB962C8B-B14F-4D97-AF65-F5344CB8AC3E}">
        <p14:creationId xmlns:p14="http://schemas.microsoft.com/office/powerpoint/2010/main" val="3053771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ctr">
            <a:normAutofit/>
          </a:bodyPr>
          <a:lstStyle>
            <a:lvl1pPr>
              <a:buClr>
                <a:srgbClr val="DA9F11"/>
              </a:buClr>
              <a:defRPr sz="2000">
                <a:solidFill>
                  <a:schemeClr val="tx2"/>
                </a:solidFill>
              </a:defRPr>
            </a:lvl1pPr>
            <a:lvl2pPr>
              <a:buClr>
                <a:srgbClr val="DA9F11"/>
              </a:buClr>
              <a:defRPr sz="1800">
                <a:solidFill>
                  <a:schemeClr val="tx2"/>
                </a:solidFill>
              </a:defRPr>
            </a:lvl2pPr>
            <a:lvl3pPr>
              <a:buClr>
                <a:srgbClr val="DA9F11"/>
              </a:buClr>
              <a:defRPr sz="1600">
                <a:solidFill>
                  <a:schemeClr val="tx2"/>
                </a:solidFill>
              </a:defRPr>
            </a:lvl3pPr>
            <a:lvl4pPr>
              <a:buClr>
                <a:srgbClr val="DA9F11"/>
              </a:buClr>
              <a:defRPr sz="1400">
                <a:solidFill>
                  <a:schemeClr val="tx2"/>
                </a:solidFill>
              </a:defRPr>
            </a:lvl4pPr>
            <a:lvl5pPr>
              <a:buClr>
                <a:srgbClr val="DA9F11"/>
              </a:buCl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D98C189-5310-464E-A411-CF06FCB7C5F4}" type="datetime1">
              <a:rPr lang="en-US" smtClean="0">
                <a:solidFill>
                  <a:srgbClr val="42226C">
                    <a:lumMod val="75000"/>
                    <a:lumOff val="25000"/>
                  </a:srgbClr>
                </a:solidFill>
              </a:rPr>
              <a:pPr/>
              <a:t>10/30/2018</a:t>
            </a:fld>
            <a:endParaRPr lang="en-US" dirty="0">
              <a:solidFill>
                <a:srgbClr val="42226C">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2226C">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8AA7D70-BA86-4620-B0D7-CD108CFA6D6C}" type="slidenum">
              <a:rPr lang="en-US" smtClean="0">
                <a:solidFill>
                  <a:srgbClr val="42226C">
                    <a:lumMod val="75000"/>
                    <a:lumOff val="25000"/>
                  </a:srgbClr>
                </a:solidFill>
              </a:rPr>
              <a:pPr/>
              <a:t>‹#›</a:t>
            </a:fld>
            <a:endParaRPr lang="en-US" dirty="0">
              <a:solidFill>
                <a:srgbClr val="42226C">
                  <a:lumMod val="75000"/>
                  <a:lumOff val="25000"/>
                </a:srgbClr>
              </a:solidFill>
            </a:endParaRPr>
          </a:p>
        </p:txBody>
      </p:sp>
    </p:spTree>
    <p:extLst>
      <p:ext uri="{BB962C8B-B14F-4D97-AF65-F5344CB8AC3E}">
        <p14:creationId xmlns:p14="http://schemas.microsoft.com/office/powerpoint/2010/main" val="433797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3D2EB6-4B57-4AE6-BBCD-7ABAA2BF45DC}" type="datetime1">
              <a:rPr lang="en-US" smtClean="0">
                <a:solidFill>
                  <a:srgbClr val="C49500"/>
                </a:solidFill>
              </a:rPr>
              <a:pPr/>
              <a:t>10/30/2018</a:t>
            </a:fld>
            <a:endParaRPr lang="en-US" dirty="0">
              <a:solidFill>
                <a:srgbClr val="C49500"/>
              </a:solidFill>
            </a:endParaRPr>
          </a:p>
        </p:txBody>
      </p:sp>
      <p:sp>
        <p:nvSpPr>
          <p:cNvPr id="6" name="Footer Placeholder 5"/>
          <p:cNvSpPr>
            <a:spLocks noGrp="1"/>
          </p:cNvSpPr>
          <p:nvPr>
            <p:ph type="ftr" sz="quarter" idx="11"/>
          </p:nvPr>
        </p:nvSpPr>
        <p:spPr/>
        <p:txBody>
          <a:bodyPr/>
          <a:lstStyle/>
          <a:p>
            <a:endParaRPr lang="en-US" dirty="0">
              <a:solidFill>
                <a:srgbClr val="C49500"/>
              </a:solidFill>
            </a:endParaRPr>
          </a:p>
        </p:txBody>
      </p:sp>
      <p:sp>
        <p:nvSpPr>
          <p:cNvPr id="7" name="Slide Number Placeholder 6"/>
          <p:cNvSpPr>
            <a:spLocks noGrp="1"/>
          </p:cNvSpPr>
          <p:nvPr>
            <p:ph type="sldNum" sz="quarter" idx="12"/>
          </p:nvPr>
        </p:nvSpPr>
        <p:spPr/>
        <p:txBody>
          <a:bodyPr/>
          <a:lstStyle/>
          <a:p>
            <a:fld id="{48AA7D70-BA86-4620-B0D7-CD108CFA6D6C}" type="slidenum">
              <a:rPr lang="en-US" smtClean="0">
                <a:solidFill>
                  <a:srgbClr val="C49500"/>
                </a:solidFill>
              </a:rPr>
              <a:pPr/>
              <a:t>‹#›</a:t>
            </a:fld>
            <a:endParaRPr lang="en-US" dirty="0">
              <a:solidFill>
                <a:srgbClr val="C49500"/>
              </a:solidFill>
            </a:endParaRPr>
          </a:p>
        </p:txBody>
      </p:sp>
    </p:spTree>
    <p:extLst>
      <p:ext uri="{BB962C8B-B14F-4D97-AF65-F5344CB8AC3E}">
        <p14:creationId xmlns:p14="http://schemas.microsoft.com/office/powerpoint/2010/main" val="4285206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91" y="687474"/>
            <a:ext cx="8238710"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48091" y="2228003"/>
            <a:ext cx="8238710" cy="3630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6315997"/>
            <a:ext cx="2133600" cy="365125"/>
          </a:xfrm>
          <a:prstGeom prst="rect">
            <a:avLst/>
          </a:prstGeom>
        </p:spPr>
        <p:txBody>
          <a:bodyPr vert="horz" lIns="91440" tIns="45720" rIns="91440" bIns="45720" rtlCol="0" anchor="ctr"/>
          <a:lstStyle>
            <a:lvl1pPr algn="r">
              <a:defRPr sz="900">
                <a:solidFill>
                  <a:schemeClr val="accent2"/>
                </a:solidFill>
              </a:defRPr>
            </a:lvl1pPr>
          </a:lstStyle>
          <a:p>
            <a:fld id="{7CF50CD1-2A11-4E9C-8F26-2B517CFAA565}" type="datetime1">
              <a:rPr lang="en-US" smtClean="0">
                <a:solidFill>
                  <a:srgbClr val="C49500"/>
                </a:solidFill>
              </a:rPr>
              <a:pPr/>
              <a:t>10/30/2018</a:t>
            </a:fld>
            <a:endParaRPr lang="en-US" dirty="0">
              <a:solidFill>
                <a:srgbClr val="C49500"/>
              </a:solidFill>
            </a:endParaRPr>
          </a:p>
        </p:txBody>
      </p:sp>
      <p:sp>
        <p:nvSpPr>
          <p:cNvPr id="5" name="Footer Placeholder 4"/>
          <p:cNvSpPr>
            <a:spLocks noGrp="1"/>
          </p:cNvSpPr>
          <p:nvPr>
            <p:ph type="ftr" sz="quarter" idx="3"/>
          </p:nvPr>
        </p:nvSpPr>
        <p:spPr>
          <a:xfrm>
            <a:off x="448092" y="6311671"/>
            <a:ext cx="5003686"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C49500"/>
              </a:solidFill>
            </a:endParaRPr>
          </a:p>
        </p:txBody>
      </p:sp>
      <p:sp>
        <p:nvSpPr>
          <p:cNvPr id="6" name="Slide Number Placeholder 5"/>
          <p:cNvSpPr>
            <a:spLocks noGrp="1"/>
          </p:cNvSpPr>
          <p:nvPr>
            <p:ph type="sldNum" sz="quarter" idx="4"/>
          </p:nvPr>
        </p:nvSpPr>
        <p:spPr>
          <a:xfrm>
            <a:off x="7800475" y="6315997"/>
            <a:ext cx="886325" cy="365125"/>
          </a:xfrm>
          <a:prstGeom prst="rect">
            <a:avLst/>
          </a:prstGeom>
        </p:spPr>
        <p:txBody>
          <a:bodyPr vert="horz" lIns="91440" tIns="45720" rIns="91440" bIns="45720" rtlCol="0" anchor="ctr"/>
          <a:lstStyle>
            <a:lvl1pPr algn="r">
              <a:defRPr sz="900">
                <a:solidFill>
                  <a:schemeClr val="accent2"/>
                </a:solidFill>
              </a:defRPr>
            </a:lvl1pPr>
          </a:lstStyle>
          <a:p>
            <a:fld id="{48AA7D70-BA86-4620-B0D7-CD108CFA6D6C}" type="slidenum">
              <a:rPr lang="en-US" smtClean="0">
                <a:solidFill>
                  <a:srgbClr val="C49500"/>
                </a:solidFill>
              </a:rPr>
              <a:pPr/>
              <a:t>‹#›</a:t>
            </a:fld>
            <a:endParaRPr lang="en-US" dirty="0">
              <a:solidFill>
                <a:srgbClr val="C49500"/>
              </a:solidFill>
            </a:endParaRPr>
          </a:p>
        </p:txBody>
      </p:sp>
      <p:sp>
        <p:nvSpPr>
          <p:cNvPr id="9" name="Rectangle 8"/>
          <p:cNvSpPr/>
          <p:nvPr/>
        </p:nvSpPr>
        <p:spPr>
          <a:xfrm>
            <a:off x="448091" y="441325"/>
            <a:ext cx="2719909" cy="108000"/>
          </a:xfrm>
          <a:prstGeom prst="rect">
            <a:avLst/>
          </a:prstGeom>
          <a:solidFill>
            <a:srgbClr val="46166B"/>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rgbClr val="5F606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rgbClr val="DB9F1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197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a.edu/titleix/" TargetMode="External"/><Relationship Id="rId2" Type="http://schemas.openxmlformats.org/officeDocument/2006/relationships/hyperlink" Target="https://www.una.edu/diversit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535DAA1-B7FB-41AB-BA45-ECFC99D827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055ECC91-C3AB-4ACB-AFDF-925300CEA53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899" y="453643"/>
            <a:ext cx="8474201" cy="5936922"/>
            <a:chOff x="446533" y="453643"/>
            <a:chExt cx="11298934" cy="5936922"/>
          </a:xfrm>
        </p:grpSpPr>
        <p:sp>
          <p:nvSpPr>
            <p:cNvPr id="41" name="Rectangle 40">
              <a:extLst>
                <a:ext uri="{FF2B5EF4-FFF2-40B4-BE49-F238E27FC236}">
                  <a16:creationId xmlns:a16="http://schemas.microsoft.com/office/drawing/2014/main" id="{A3EC344B-E4D2-4F05-86FF-A2109058CF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6D225CEC-19E5-40D0-B1CE-4E884C9C17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E51D150-D0BE-47A3-AA5B-3F71488E55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BEF873D1-568B-4D8E-AF50-0382A71140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2" name="Title 31"/>
          <p:cNvSpPr>
            <a:spLocks noGrp="1"/>
          </p:cNvSpPr>
          <p:nvPr>
            <p:ph type="ctrTitle"/>
          </p:nvPr>
        </p:nvSpPr>
        <p:spPr>
          <a:xfrm>
            <a:off x="435893" y="4000698"/>
            <a:ext cx="8245162" cy="1475013"/>
          </a:xfrm>
        </p:spPr>
        <p:txBody>
          <a:bodyPr>
            <a:normAutofit/>
          </a:bodyPr>
          <a:lstStyle/>
          <a:p>
            <a:r>
              <a:rPr lang="en-US">
                <a:solidFill>
                  <a:schemeClr val="bg1"/>
                </a:solidFill>
              </a:rPr>
              <a:t>CAMPUS CLIMATE DIVERSITY STUDY</a:t>
            </a:r>
          </a:p>
        </p:txBody>
      </p:sp>
      <p:sp>
        <p:nvSpPr>
          <p:cNvPr id="33" name="Subtitle 32"/>
          <p:cNvSpPr>
            <a:spLocks noGrp="1"/>
          </p:cNvSpPr>
          <p:nvPr>
            <p:ph type="subTitle" idx="1"/>
          </p:nvPr>
        </p:nvSpPr>
        <p:spPr>
          <a:xfrm>
            <a:off x="435895" y="5475712"/>
            <a:ext cx="8245160" cy="476099"/>
          </a:xfrm>
        </p:spPr>
        <p:txBody>
          <a:bodyPr>
            <a:normAutofit/>
          </a:bodyPr>
          <a:lstStyle/>
          <a:p>
            <a:r>
              <a:rPr lang="en-US" dirty="0">
                <a:solidFill>
                  <a:schemeClr val="bg1"/>
                </a:solidFill>
              </a:rPr>
              <a:t>2018 REPORT</a:t>
            </a:r>
          </a:p>
        </p:txBody>
      </p:sp>
      <p:pic>
        <p:nvPicPr>
          <p:cNvPr id="3" name="Picture 2" descr="A group of people walking down a street next to a tree&#10;&#10;Description generated with very high confidence">
            <a:extLst>
              <a:ext uri="{FF2B5EF4-FFF2-40B4-BE49-F238E27FC236}">
                <a16:creationId xmlns:a16="http://schemas.microsoft.com/office/drawing/2014/main" id="{C05134A0-4DD7-4030-A5B0-5D69032BCC0B}"/>
              </a:ext>
            </a:extLst>
          </p:cNvPr>
          <p:cNvPicPr>
            <a:picLocks noChangeAspect="1"/>
          </p:cNvPicPr>
          <p:nvPr/>
        </p:nvPicPr>
        <p:blipFill rotWithShape="1">
          <a:blip r:embed="rId2">
            <a:extLst>
              <a:ext uri="{28A0092B-C50C-407E-A947-70E740481C1C}">
                <a14:useLocalDpi xmlns:a14="http://schemas.microsoft.com/office/drawing/2010/main" val="0"/>
              </a:ext>
            </a:extLst>
          </a:blip>
          <a:srcRect t="32849" r="1" b="4226"/>
          <a:stretch/>
        </p:blipFill>
        <p:spPr>
          <a:xfrm>
            <a:off x="334899" y="599725"/>
            <a:ext cx="8469107" cy="3557252"/>
          </a:xfrm>
          <a:prstGeom prst="rect">
            <a:avLst/>
          </a:prstGeom>
        </p:spPr>
      </p:pic>
    </p:spTree>
    <p:extLst>
      <p:ext uri="{BB962C8B-B14F-4D97-AF65-F5344CB8AC3E}">
        <p14:creationId xmlns:p14="http://schemas.microsoft.com/office/powerpoint/2010/main" val="352292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SURVEY RESULTS</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10</a:t>
            </a:fld>
            <a:endParaRPr lang="en-US" dirty="0"/>
          </a:p>
        </p:txBody>
      </p:sp>
      <p:graphicFrame>
        <p:nvGraphicFramePr>
          <p:cNvPr id="5" name="Chart 4">
            <a:extLst>
              <a:ext uri="{FF2B5EF4-FFF2-40B4-BE49-F238E27FC236}">
                <a16:creationId xmlns:a16="http://schemas.microsoft.com/office/drawing/2014/main" id="{CF97B7F3-349A-499C-AEDE-33DFB15B349B}"/>
              </a:ext>
            </a:extLst>
          </p:cNvPr>
          <p:cNvGraphicFramePr/>
          <p:nvPr>
            <p:extLst>
              <p:ext uri="{D42A27DB-BD31-4B8C-83A1-F6EECF244321}">
                <p14:modId xmlns:p14="http://schemas.microsoft.com/office/powerpoint/2010/main" val="2621359205"/>
              </p:ext>
            </p:extLst>
          </p:nvPr>
        </p:nvGraphicFramePr>
        <p:xfrm>
          <a:off x="448089" y="1717040"/>
          <a:ext cx="3895311" cy="2245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6F41689-71C6-46DC-976A-1B05195159AC}"/>
              </a:ext>
            </a:extLst>
          </p:cNvPr>
          <p:cNvGraphicFramePr/>
          <p:nvPr>
            <p:extLst>
              <p:ext uri="{D42A27DB-BD31-4B8C-83A1-F6EECF244321}">
                <p14:modId xmlns:p14="http://schemas.microsoft.com/office/powerpoint/2010/main" val="1608291144"/>
              </p:ext>
            </p:extLst>
          </p:nvPr>
        </p:nvGraphicFramePr>
        <p:xfrm>
          <a:off x="4794619" y="1717039"/>
          <a:ext cx="3849687" cy="2159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9D6AF21F-E108-4ECD-9EDA-1A4994659356}"/>
              </a:ext>
            </a:extLst>
          </p:cNvPr>
          <p:cNvGraphicFramePr/>
          <p:nvPr>
            <p:extLst>
              <p:ext uri="{D42A27DB-BD31-4B8C-83A1-F6EECF244321}">
                <p14:modId xmlns:p14="http://schemas.microsoft.com/office/powerpoint/2010/main" val="3527247762"/>
              </p:ext>
            </p:extLst>
          </p:nvPr>
        </p:nvGraphicFramePr>
        <p:xfrm>
          <a:off x="448088" y="4107180"/>
          <a:ext cx="3895312" cy="22088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2DF80E57-E08E-4FA5-81B3-C4A53C29F736}"/>
              </a:ext>
            </a:extLst>
          </p:cNvPr>
          <p:cNvGraphicFramePr/>
          <p:nvPr>
            <p:extLst>
              <p:ext uri="{D42A27DB-BD31-4B8C-83A1-F6EECF244321}">
                <p14:modId xmlns:p14="http://schemas.microsoft.com/office/powerpoint/2010/main" val="324782572"/>
              </p:ext>
            </p:extLst>
          </p:nvPr>
        </p:nvGraphicFramePr>
        <p:xfrm>
          <a:off x="4986706" y="4063538"/>
          <a:ext cx="3700091" cy="22524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57578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SURVEY RESULTS, Cont.</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11</a:t>
            </a:fld>
            <a:endParaRPr lang="en-US" dirty="0"/>
          </a:p>
        </p:txBody>
      </p:sp>
      <p:graphicFrame>
        <p:nvGraphicFramePr>
          <p:cNvPr id="9" name="Chart 8">
            <a:extLst>
              <a:ext uri="{FF2B5EF4-FFF2-40B4-BE49-F238E27FC236}">
                <a16:creationId xmlns:a16="http://schemas.microsoft.com/office/drawing/2014/main" id="{376E81A2-C976-4085-9615-5BC33BB71EAC}"/>
              </a:ext>
            </a:extLst>
          </p:cNvPr>
          <p:cNvGraphicFramePr/>
          <p:nvPr>
            <p:extLst>
              <p:ext uri="{D42A27DB-BD31-4B8C-83A1-F6EECF244321}">
                <p14:modId xmlns:p14="http://schemas.microsoft.com/office/powerpoint/2010/main" val="3849755575"/>
              </p:ext>
            </p:extLst>
          </p:nvPr>
        </p:nvGraphicFramePr>
        <p:xfrm>
          <a:off x="448088" y="1828800"/>
          <a:ext cx="4809711"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D5B905F-D308-493B-9021-6E33CECDA11C}"/>
              </a:ext>
            </a:extLst>
          </p:cNvPr>
          <p:cNvGraphicFramePr/>
          <p:nvPr>
            <p:extLst>
              <p:ext uri="{D42A27DB-BD31-4B8C-83A1-F6EECF244321}">
                <p14:modId xmlns:p14="http://schemas.microsoft.com/office/powerpoint/2010/main" val="3395026677"/>
              </p:ext>
            </p:extLst>
          </p:nvPr>
        </p:nvGraphicFramePr>
        <p:xfrm>
          <a:off x="3276600" y="4178097"/>
          <a:ext cx="5248685" cy="213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6696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STUDENTS </a:t>
            </a:r>
            <a:r>
              <a:rPr lang="en-US" dirty="0" smtClean="0"/>
              <a:t>Overall </a:t>
            </a:r>
            <a:r>
              <a:rPr lang="en-US" dirty="0"/>
              <a:t>EXPERIENCE</a:t>
            </a:r>
          </a:p>
        </p:txBody>
      </p:sp>
      <p:sp>
        <p:nvSpPr>
          <p:cNvPr id="18" name="Content Placeholder 17"/>
          <p:cNvSpPr>
            <a:spLocks noGrp="1"/>
          </p:cNvSpPr>
          <p:nvPr>
            <p:ph idx="1"/>
          </p:nvPr>
        </p:nvSpPr>
        <p:spPr>
          <a:xfrm>
            <a:off x="448091" y="1717040"/>
            <a:ext cx="8238707" cy="4598958"/>
          </a:xfrm>
        </p:spPr>
        <p:txBody>
          <a:bodyPr>
            <a:normAutofit/>
          </a:bodyPr>
          <a:lstStyle/>
          <a:p>
            <a:r>
              <a:rPr lang="en-US" dirty="0"/>
              <a:t>87.9% rate their overall experience as good or excellent</a:t>
            </a:r>
          </a:p>
          <a:p>
            <a:r>
              <a:rPr lang="en-US" dirty="0"/>
              <a:t>88.3% are satisfied or very satisfied with academic experience</a:t>
            </a:r>
          </a:p>
          <a:p>
            <a:r>
              <a:rPr lang="en-US" dirty="0"/>
              <a:t>66.8% are satisfied or very satisfied with social experience</a:t>
            </a:r>
          </a:p>
          <a:p>
            <a:r>
              <a:rPr lang="en-US" dirty="0"/>
              <a:t>76.3% indicated that it is extremely or very important that UNA holds diversity as one of its essential values</a:t>
            </a:r>
          </a:p>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12</a:t>
            </a:fld>
            <a:endParaRPr lang="en-US" dirty="0"/>
          </a:p>
        </p:txBody>
      </p:sp>
    </p:spTree>
    <p:extLst>
      <p:ext uri="{BB962C8B-B14F-4D97-AF65-F5344CB8AC3E}">
        <p14:creationId xmlns:p14="http://schemas.microsoft.com/office/powerpoint/2010/main" val="1805722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EXPERIENCES IN THE CLASSROOM</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13</a:t>
            </a:fld>
            <a:endParaRPr lang="en-US" dirty="0"/>
          </a:p>
        </p:txBody>
      </p:sp>
      <p:graphicFrame>
        <p:nvGraphicFramePr>
          <p:cNvPr id="3" name="Table 2">
            <a:extLst>
              <a:ext uri="{FF2B5EF4-FFF2-40B4-BE49-F238E27FC236}">
                <a16:creationId xmlns:a16="http://schemas.microsoft.com/office/drawing/2014/main" id="{BDB2C412-B9B7-433A-99C8-4B1689F00940}"/>
              </a:ext>
            </a:extLst>
          </p:cNvPr>
          <p:cNvGraphicFramePr>
            <a:graphicFrameLocks noGrp="1"/>
          </p:cNvGraphicFramePr>
          <p:nvPr>
            <p:extLst>
              <p:ext uri="{D42A27DB-BD31-4B8C-83A1-F6EECF244321}">
                <p14:modId xmlns:p14="http://schemas.microsoft.com/office/powerpoint/2010/main" val="2708413354"/>
              </p:ext>
            </p:extLst>
          </p:nvPr>
        </p:nvGraphicFramePr>
        <p:xfrm>
          <a:off x="445461" y="2131579"/>
          <a:ext cx="6858000" cy="3276597"/>
        </p:xfrm>
        <a:graphic>
          <a:graphicData uri="http://schemas.openxmlformats.org/drawingml/2006/table">
            <a:tbl>
              <a:tblPr firstRow="1" firstCol="1" bandRow="1">
                <a:tableStyleId>{5C22544A-7EE6-4342-B048-85BDC9FD1C3A}</a:tableStyleId>
              </a:tblPr>
              <a:tblGrid>
                <a:gridCol w="4570487">
                  <a:extLst>
                    <a:ext uri="{9D8B030D-6E8A-4147-A177-3AD203B41FA5}">
                      <a16:colId xmlns:a16="http://schemas.microsoft.com/office/drawing/2014/main" val="3295488347"/>
                    </a:ext>
                  </a:extLst>
                </a:gridCol>
                <a:gridCol w="2287513">
                  <a:extLst>
                    <a:ext uri="{9D8B030D-6E8A-4147-A177-3AD203B41FA5}">
                      <a16:colId xmlns:a16="http://schemas.microsoft.com/office/drawing/2014/main" val="753679119"/>
                    </a:ext>
                  </a:extLst>
                </a:gridCol>
              </a:tblGrid>
              <a:tr h="363941">
                <a:tc>
                  <a:txBody>
                    <a:bodyPr/>
                    <a:lstStyle/>
                    <a:p>
                      <a:pPr marL="0" marR="0">
                        <a:lnSpc>
                          <a:spcPct val="115000"/>
                        </a:lnSpc>
                        <a:spcBef>
                          <a:spcPts val="0"/>
                        </a:spcBef>
                        <a:spcAft>
                          <a:spcPts val="0"/>
                        </a:spcAft>
                      </a:pPr>
                      <a:r>
                        <a:rPr lang="en-US" sz="1400">
                          <a:effectLst/>
                        </a:rPr>
                        <a:t>Measures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Strongly Agree/Agree</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355554725"/>
                  </a:ext>
                </a:extLst>
              </a:tr>
              <a:tr h="364082">
                <a:tc>
                  <a:txBody>
                    <a:bodyPr/>
                    <a:lstStyle/>
                    <a:p>
                      <a:pPr marL="0" marR="0">
                        <a:lnSpc>
                          <a:spcPct val="115000"/>
                        </a:lnSpc>
                        <a:spcBef>
                          <a:spcPts val="0"/>
                        </a:spcBef>
                        <a:spcAft>
                          <a:spcPts val="0"/>
                        </a:spcAft>
                      </a:pPr>
                      <a:r>
                        <a:rPr lang="en-US" sz="1400" dirty="0">
                          <a:effectLst/>
                        </a:rPr>
                        <a:t>Professors make students welcome</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86.7%</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315068349"/>
                  </a:ext>
                </a:extLst>
              </a:tr>
              <a:tr h="364082">
                <a:tc>
                  <a:txBody>
                    <a:bodyPr/>
                    <a:lstStyle/>
                    <a:p>
                      <a:pPr marL="0" marR="0">
                        <a:lnSpc>
                          <a:spcPct val="115000"/>
                        </a:lnSpc>
                        <a:spcBef>
                          <a:spcPts val="0"/>
                        </a:spcBef>
                        <a:spcAft>
                          <a:spcPts val="0"/>
                        </a:spcAft>
                      </a:pPr>
                      <a:r>
                        <a:rPr lang="en-US" sz="1400" dirty="0">
                          <a:effectLst/>
                        </a:rPr>
                        <a:t>Feel comfortable with students in class</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77.9%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765950299"/>
                  </a:ext>
                </a:extLst>
              </a:tr>
              <a:tr h="364082">
                <a:tc>
                  <a:txBody>
                    <a:bodyPr/>
                    <a:lstStyle/>
                    <a:p>
                      <a:pPr marL="0" marR="0">
                        <a:lnSpc>
                          <a:spcPct val="115000"/>
                        </a:lnSpc>
                        <a:spcBef>
                          <a:spcPts val="0"/>
                        </a:spcBef>
                        <a:spcAft>
                          <a:spcPts val="0"/>
                        </a:spcAft>
                      </a:pPr>
                      <a:r>
                        <a:rPr lang="en-US" sz="1400" dirty="0">
                          <a:effectLst/>
                        </a:rPr>
                        <a:t>Singled out in class</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12.8%</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658790920"/>
                  </a:ext>
                </a:extLst>
              </a:tr>
              <a:tr h="364082">
                <a:tc>
                  <a:txBody>
                    <a:bodyPr/>
                    <a:lstStyle/>
                    <a:p>
                      <a:pPr marL="0" marR="0">
                        <a:lnSpc>
                          <a:spcPct val="115000"/>
                        </a:lnSpc>
                        <a:spcBef>
                          <a:spcPts val="0"/>
                        </a:spcBef>
                        <a:spcAft>
                          <a:spcPts val="0"/>
                        </a:spcAft>
                      </a:pPr>
                      <a:r>
                        <a:rPr lang="en-US" sz="1400">
                          <a:effectLst/>
                        </a:rPr>
                        <a:t>Intolerance in class because of students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14.9%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799904580"/>
                  </a:ext>
                </a:extLst>
              </a:tr>
              <a:tr h="364082">
                <a:tc>
                  <a:txBody>
                    <a:bodyPr/>
                    <a:lstStyle/>
                    <a:p>
                      <a:pPr marL="0" marR="0">
                        <a:lnSpc>
                          <a:spcPct val="115000"/>
                        </a:lnSpc>
                        <a:spcBef>
                          <a:spcPts val="0"/>
                        </a:spcBef>
                        <a:spcAft>
                          <a:spcPts val="0"/>
                        </a:spcAft>
                      </a:pPr>
                      <a:r>
                        <a:rPr lang="en-US" sz="1400">
                          <a:effectLst/>
                        </a:rPr>
                        <a:t>Intolerance in class because of instructor</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13.8%</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325835575"/>
                  </a:ext>
                </a:extLst>
              </a:tr>
              <a:tr h="364082">
                <a:tc>
                  <a:txBody>
                    <a:bodyPr/>
                    <a:lstStyle/>
                    <a:p>
                      <a:pPr marL="0" marR="0">
                        <a:lnSpc>
                          <a:spcPct val="115000"/>
                        </a:lnSpc>
                        <a:spcBef>
                          <a:spcPts val="0"/>
                        </a:spcBef>
                        <a:spcAft>
                          <a:spcPts val="0"/>
                        </a:spcAft>
                      </a:pPr>
                      <a:r>
                        <a:rPr lang="en-US" sz="1400">
                          <a:effectLst/>
                        </a:rPr>
                        <a:t>Stereotyped by instructor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11.4%</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763917986"/>
                  </a:ext>
                </a:extLst>
              </a:tr>
              <a:tr h="364082">
                <a:tc>
                  <a:txBody>
                    <a:bodyPr/>
                    <a:lstStyle/>
                    <a:p>
                      <a:pPr marL="0" marR="0">
                        <a:lnSpc>
                          <a:spcPct val="115000"/>
                        </a:lnSpc>
                        <a:spcBef>
                          <a:spcPts val="0"/>
                        </a:spcBef>
                        <a:spcAft>
                          <a:spcPts val="0"/>
                        </a:spcAft>
                      </a:pPr>
                      <a:r>
                        <a:rPr lang="en-US" sz="1400">
                          <a:effectLst/>
                        </a:rPr>
                        <a:t>Stereotyped by students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21.1%</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4057565302"/>
                  </a:ext>
                </a:extLst>
              </a:tr>
              <a:tr h="364082">
                <a:tc>
                  <a:txBody>
                    <a:bodyPr/>
                    <a:lstStyle/>
                    <a:p>
                      <a:pPr marL="0" marR="0">
                        <a:lnSpc>
                          <a:spcPct val="115000"/>
                        </a:lnSpc>
                        <a:spcBef>
                          <a:spcPts val="0"/>
                        </a:spcBef>
                        <a:spcAft>
                          <a:spcPts val="0"/>
                        </a:spcAft>
                      </a:pPr>
                      <a:r>
                        <a:rPr lang="en-US" sz="1400">
                          <a:effectLst/>
                        </a:rPr>
                        <a:t>Inappropriate comments about my appearance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dirty="0">
                          <a:effectLst/>
                        </a:rPr>
                        <a:t>  7.4%</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6777258"/>
                  </a:ext>
                </a:extLst>
              </a:tr>
            </a:tbl>
          </a:graphicData>
        </a:graphic>
      </p:graphicFrame>
      <p:sp>
        <p:nvSpPr>
          <p:cNvPr id="4" name="Rectangle 1">
            <a:extLst>
              <a:ext uri="{FF2B5EF4-FFF2-40B4-BE49-F238E27FC236}">
                <a16:creationId xmlns:a16="http://schemas.microsoft.com/office/drawing/2014/main" id="{3516396E-BDDD-4EE1-B834-51AAD1E708CD}"/>
              </a:ext>
            </a:extLst>
          </p:cNvPr>
          <p:cNvSpPr>
            <a:spLocks noChangeArrowheads="1"/>
          </p:cNvSpPr>
          <p:nvPr/>
        </p:nvSpPr>
        <p:spPr bwMode="auto">
          <a:xfrm>
            <a:off x="381000" y="1822011"/>
            <a:ext cx="47516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entury Gothic" panose="020B0502020202020204" pitchFamily="34" charset="0"/>
                <a:ea typeface="Meiryo" panose="020B0604030504040204" pitchFamily="34" charset="-128"/>
                <a:cs typeface="Arial" panose="020B0604020202020204" pitchFamily="34" charset="0"/>
              </a:rPr>
              <a:t>Table 3. Student Experiences in the Classroom at UNA (n=578)</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7110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PREVENTING INTERACTION WITH OTHERS FROM DIVERSE BACKGROUNDS</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14</a:t>
            </a:fld>
            <a:endParaRPr lang="en-US" dirty="0"/>
          </a:p>
        </p:txBody>
      </p:sp>
      <p:graphicFrame>
        <p:nvGraphicFramePr>
          <p:cNvPr id="3" name="Table 2">
            <a:extLst>
              <a:ext uri="{FF2B5EF4-FFF2-40B4-BE49-F238E27FC236}">
                <a16:creationId xmlns:a16="http://schemas.microsoft.com/office/drawing/2014/main" id="{AD603468-C010-4201-80C3-2960CFA861B2}"/>
              </a:ext>
            </a:extLst>
          </p:cNvPr>
          <p:cNvGraphicFramePr>
            <a:graphicFrameLocks noGrp="1"/>
          </p:cNvGraphicFramePr>
          <p:nvPr>
            <p:extLst>
              <p:ext uri="{D42A27DB-BD31-4B8C-83A1-F6EECF244321}">
                <p14:modId xmlns:p14="http://schemas.microsoft.com/office/powerpoint/2010/main" val="549104415"/>
              </p:ext>
            </p:extLst>
          </p:nvPr>
        </p:nvGraphicFramePr>
        <p:xfrm>
          <a:off x="457202" y="2057400"/>
          <a:ext cx="6734720" cy="3581399"/>
        </p:xfrm>
        <a:graphic>
          <a:graphicData uri="http://schemas.openxmlformats.org/drawingml/2006/table">
            <a:tbl>
              <a:tblPr firstRow="1" firstCol="1" bandRow="1">
                <a:tableStyleId>{5C22544A-7EE6-4342-B048-85BDC9FD1C3A}</a:tableStyleId>
              </a:tblPr>
              <a:tblGrid>
                <a:gridCol w="4164584">
                  <a:extLst>
                    <a:ext uri="{9D8B030D-6E8A-4147-A177-3AD203B41FA5}">
                      <a16:colId xmlns:a16="http://schemas.microsoft.com/office/drawing/2014/main" val="924192573"/>
                    </a:ext>
                  </a:extLst>
                </a:gridCol>
                <a:gridCol w="2570136">
                  <a:extLst>
                    <a:ext uri="{9D8B030D-6E8A-4147-A177-3AD203B41FA5}">
                      <a16:colId xmlns:a16="http://schemas.microsoft.com/office/drawing/2014/main" val="757589929"/>
                    </a:ext>
                  </a:extLst>
                </a:gridCol>
              </a:tblGrid>
              <a:tr h="511457">
                <a:tc>
                  <a:txBody>
                    <a:bodyPr/>
                    <a:lstStyle/>
                    <a:p>
                      <a:pPr marL="0" marR="0">
                        <a:lnSpc>
                          <a:spcPct val="115000"/>
                        </a:lnSpc>
                        <a:spcBef>
                          <a:spcPts val="0"/>
                        </a:spcBef>
                        <a:spcAft>
                          <a:spcPts val="0"/>
                        </a:spcAft>
                      </a:pPr>
                      <a:r>
                        <a:rPr lang="en-US" sz="1400">
                          <a:effectLst/>
                        </a:rPr>
                        <a:t>Measures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260406678"/>
                  </a:ext>
                </a:extLst>
              </a:tr>
              <a:tr h="511657">
                <a:tc>
                  <a:txBody>
                    <a:bodyPr/>
                    <a:lstStyle/>
                    <a:p>
                      <a:pPr marL="0" marR="0">
                        <a:lnSpc>
                          <a:spcPct val="115000"/>
                        </a:lnSpc>
                        <a:spcBef>
                          <a:spcPts val="0"/>
                        </a:spcBef>
                        <a:spcAft>
                          <a:spcPts val="0"/>
                        </a:spcAft>
                      </a:pPr>
                      <a:r>
                        <a:rPr lang="en-US" sz="1400">
                          <a:effectLst/>
                        </a:rPr>
                        <a:t>Conflicting feelings about different cultures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dirty="0">
                          <a:effectLst/>
                        </a:rPr>
                        <a:t>28.0%</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432767419"/>
                  </a:ext>
                </a:extLst>
              </a:tr>
              <a:tr h="511657">
                <a:tc>
                  <a:txBody>
                    <a:bodyPr/>
                    <a:lstStyle/>
                    <a:p>
                      <a:pPr marL="0" marR="0">
                        <a:lnSpc>
                          <a:spcPct val="115000"/>
                        </a:lnSpc>
                        <a:spcBef>
                          <a:spcPts val="0"/>
                        </a:spcBef>
                        <a:spcAft>
                          <a:spcPts val="0"/>
                        </a:spcAft>
                      </a:pPr>
                      <a:r>
                        <a:rPr lang="en-US" sz="1400">
                          <a:effectLst/>
                        </a:rPr>
                        <a:t>Worry people won’t understand what I’m saying</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34.5%</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4123442562"/>
                  </a:ext>
                </a:extLst>
              </a:tr>
              <a:tr h="511657">
                <a:tc>
                  <a:txBody>
                    <a:bodyPr/>
                    <a:lstStyle/>
                    <a:p>
                      <a:pPr marL="0" marR="0">
                        <a:lnSpc>
                          <a:spcPct val="115000"/>
                        </a:lnSpc>
                        <a:spcBef>
                          <a:spcPts val="0"/>
                        </a:spcBef>
                        <a:spcAft>
                          <a:spcPts val="0"/>
                        </a:spcAft>
                      </a:pPr>
                      <a:r>
                        <a:rPr lang="en-US" sz="1400">
                          <a:effectLst/>
                        </a:rPr>
                        <a:t>Uncertainty about what to say</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41.7%</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620284800"/>
                  </a:ext>
                </a:extLst>
              </a:tr>
              <a:tr h="511657">
                <a:tc>
                  <a:txBody>
                    <a:bodyPr/>
                    <a:lstStyle/>
                    <a:p>
                      <a:pPr marL="0" marR="0">
                        <a:lnSpc>
                          <a:spcPct val="115000"/>
                        </a:lnSpc>
                        <a:spcBef>
                          <a:spcPts val="0"/>
                        </a:spcBef>
                        <a:spcAft>
                          <a:spcPts val="0"/>
                        </a:spcAft>
                      </a:pPr>
                      <a:r>
                        <a:rPr lang="en-US" sz="1400">
                          <a:effectLst/>
                        </a:rPr>
                        <a:t>Fear of appearing insensitive or ignorant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42.6%</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949803052"/>
                  </a:ext>
                </a:extLst>
              </a:tr>
              <a:tr h="511657">
                <a:tc>
                  <a:txBody>
                    <a:bodyPr/>
                    <a:lstStyle/>
                    <a:p>
                      <a:pPr marL="0" marR="0">
                        <a:lnSpc>
                          <a:spcPct val="115000"/>
                        </a:lnSpc>
                        <a:spcBef>
                          <a:spcPts val="0"/>
                        </a:spcBef>
                        <a:spcAft>
                          <a:spcPts val="0"/>
                        </a:spcAft>
                      </a:pPr>
                      <a:r>
                        <a:rPr lang="en-US" sz="1400" dirty="0">
                          <a:effectLst/>
                        </a:rPr>
                        <a:t>Prefer to interact with people like me</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a:effectLst/>
                        </a:rPr>
                        <a:t>37.3%</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84294003"/>
                  </a:ext>
                </a:extLst>
              </a:tr>
              <a:tr h="511657">
                <a:tc>
                  <a:txBody>
                    <a:bodyPr/>
                    <a:lstStyle/>
                    <a:p>
                      <a:pPr marL="0" marR="0">
                        <a:lnSpc>
                          <a:spcPct val="115000"/>
                        </a:lnSpc>
                        <a:spcBef>
                          <a:spcPts val="0"/>
                        </a:spcBef>
                        <a:spcAft>
                          <a:spcPts val="0"/>
                        </a:spcAft>
                      </a:pPr>
                      <a:r>
                        <a:rPr lang="en-US" sz="1400">
                          <a:effectLst/>
                        </a:rPr>
                        <a:t>Lack of opportunity</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38100" algn="ctr">
                        <a:lnSpc>
                          <a:spcPct val="115000"/>
                        </a:lnSpc>
                        <a:spcBef>
                          <a:spcPts val="0"/>
                        </a:spcBef>
                        <a:spcAft>
                          <a:spcPts val="0"/>
                        </a:spcAft>
                      </a:pPr>
                      <a:r>
                        <a:rPr lang="en-US" sz="1400" dirty="0">
                          <a:effectLst/>
                        </a:rPr>
                        <a:t>50.0%</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169340745"/>
                  </a:ext>
                </a:extLst>
              </a:tr>
            </a:tbl>
          </a:graphicData>
        </a:graphic>
      </p:graphicFrame>
      <p:sp>
        <p:nvSpPr>
          <p:cNvPr id="4" name="Rectangle 1">
            <a:extLst>
              <a:ext uri="{FF2B5EF4-FFF2-40B4-BE49-F238E27FC236}">
                <a16:creationId xmlns:a16="http://schemas.microsoft.com/office/drawing/2014/main" id="{B58BCFAF-E0F9-4BB5-AC94-19E47268F0EC}"/>
              </a:ext>
            </a:extLst>
          </p:cNvPr>
          <p:cNvSpPr>
            <a:spLocks noChangeArrowheads="1"/>
          </p:cNvSpPr>
          <p:nvPr/>
        </p:nvSpPr>
        <p:spPr bwMode="auto">
          <a:xfrm>
            <a:off x="381000" y="1714807"/>
            <a:ext cx="6625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entury Gothic" panose="020B0502020202020204" pitchFamily="34" charset="0"/>
                <a:ea typeface="Meiryo" panose="020B0604030504040204" pitchFamily="34" charset="-128"/>
                <a:cs typeface="Arial" panose="020B0604020202020204" pitchFamily="34" charset="0"/>
              </a:rPr>
              <a:t>Table 4. Reasons Preventing Interactions with Others from Diverse Backgrounds (n=542)</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0119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BELIEFS ABOUT DIVERSITY</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15</a:t>
            </a:fld>
            <a:endParaRPr lang="en-US" dirty="0"/>
          </a:p>
        </p:txBody>
      </p:sp>
      <p:graphicFrame>
        <p:nvGraphicFramePr>
          <p:cNvPr id="5" name="Table 4">
            <a:extLst>
              <a:ext uri="{FF2B5EF4-FFF2-40B4-BE49-F238E27FC236}">
                <a16:creationId xmlns:a16="http://schemas.microsoft.com/office/drawing/2014/main" id="{91E98A1E-9EC6-46B9-BE11-88A999E5A5CC}"/>
              </a:ext>
            </a:extLst>
          </p:cNvPr>
          <p:cNvGraphicFramePr>
            <a:graphicFrameLocks noGrp="1"/>
          </p:cNvGraphicFramePr>
          <p:nvPr>
            <p:extLst>
              <p:ext uri="{D42A27DB-BD31-4B8C-83A1-F6EECF244321}">
                <p14:modId xmlns:p14="http://schemas.microsoft.com/office/powerpoint/2010/main" val="1419517098"/>
              </p:ext>
            </p:extLst>
          </p:nvPr>
        </p:nvGraphicFramePr>
        <p:xfrm>
          <a:off x="457202" y="2057400"/>
          <a:ext cx="7391398" cy="3428998"/>
        </p:xfrm>
        <a:graphic>
          <a:graphicData uri="http://schemas.openxmlformats.org/drawingml/2006/table">
            <a:tbl>
              <a:tblPr firstRow="1" firstCol="1" bandRow="1">
                <a:tableStyleId>{5C22544A-7EE6-4342-B048-85BDC9FD1C3A}</a:tableStyleId>
              </a:tblPr>
              <a:tblGrid>
                <a:gridCol w="5046195">
                  <a:extLst>
                    <a:ext uri="{9D8B030D-6E8A-4147-A177-3AD203B41FA5}">
                      <a16:colId xmlns:a16="http://schemas.microsoft.com/office/drawing/2014/main" val="415162099"/>
                    </a:ext>
                  </a:extLst>
                </a:gridCol>
                <a:gridCol w="2345203">
                  <a:extLst>
                    <a:ext uri="{9D8B030D-6E8A-4147-A177-3AD203B41FA5}">
                      <a16:colId xmlns:a16="http://schemas.microsoft.com/office/drawing/2014/main" val="2820214451"/>
                    </a:ext>
                  </a:extLst>
                </a:gridCol>
              </a:tblGrid>
              <a:tr h="263674">
                <a:tc>
                  <a:txBody>
                    <a:bodyPr/>
                    <a:lstStyle/>
                    <a:p>
                      <a:pPr marL="0" marR="0">
                        <a:lnSpc>
                          <a:spcPct val="115000"/>
                        </a:lnSpc>
                        <a:spcBef>
                          <a:spcPts val="0"/>
                        </a:spcBef>
                        <a:spcAft>
                          <a:spcPts val="0"/>
                        </a:spcAft>
                      </a:pPr>
                      <a:r>
                        <a:rPr lang="en-US" sz="1400">
                          <a:effectLst/>
                        </a:rPr>
                        <a:t>Measures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rPr>
                        <a:t>Strongly Agree/Agree</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212160147"/>
                  </a:ext>
                </a:extLst>
              </a:tr>
              <a:tr h="263777">
                <a:tc>
                  <a:txBody>
                    <a:bodyPr/>
                    <a:lstStyle/>
                    <a:p>
                      <a:pPr marL="0" marR="0">
                        <a:lnSpc>
                          <a:spcPct val="115000"/>
                        </a:lnSpc>
                        <a:spcBef>
                          <a:spcPts val="0"/>
                        </a:spcBef>
                        <a:spcAft>
                          <a:spcPts val="0"/>
                        </a:spcAft>
                      </a:pPr>
                      <a:r>
                        <a:rPr lang="en-US" sz="1400">
                          <a:effectLst/>
                        </a:rPr>
                        <a:t>Good job of implementing diversity policies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75.1%</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882320316"/>
                  </a:ext>
                </a:extLst>
              </a:tr>
              <a:tr h="263777">
                <a:tc>
                  <a:txBody>
                    <a:bodyPr/>
                    <a:lstStyle/>
                    <a:p>
                      <a:pPr marL="0" marR="0">
                        <a:lnSpc>
                          <a:spcPct val="115000"/>
                        </a:lnSpc>
                        <a:spcBef>
                          <a:spcPts val="0"/>
                        </a:spcBef>
                        <a:spcAft>
                          <a:spcPts val="0"/>
                        </a:spcAft>
                      </a:pPr>
                      <a:r>
                        <a:rPr lang="en-US" sz="1400">
                          <a:effectLst/>
                        </a:rPr>
                        <a:t>Expectations for respect are clearly articulated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82.2%</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69054236"/>
                  </a:ext>
                </a:extLst>
              </a:tr>
              <a:tr h="263777">
                <a:tc>
                  <a:txBody>
                    <a:bodyPr/>
                    <a:lstStyle/>
                    <a:p>
                      <a:pPr marL="0" marR="0">
                        <a:lnSpc>
                          <a:spcPct val="115000"/>
                        </a:lnSpc>
                        <a:spcBef>
                          <a:spcPts val="0"/>
                        </a:spcBef>
                        <a:spcAft>
                          <a:spcPts val="0"/>
                        </a:spcAft>
                      </a:pPr>
                      <a:r>
                        <a:rPr lang="en-US" sz="1400">
                          <a:effectLst/>
                        </a:rPr>
                        <a:t>Safe environment to raise concerns of diversity</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76.3%</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323422173"/>
                  </a:ext>
                </a:extLst>
              </a:tr>
              <a:tr h="263777">
                <a:tc>
                  <a:txBody>
                    <a:bodyPr/>
                    <a:lstStyle/>
                    <a:p>
                      <a:pPr marL="0" marR="0">
                        <a:lnSpc>
                          <a:spcPct val="115000"/>
                        </a:lnSpc>
                        <a:spcBef>
                          <a:spcPts val="0"/>
                        </a:spcBef>
                        <a:spcAft>
                          <a:spcPts val="0"/>
                        </a:spcAft>
                      </a:pPr>
                      <a:r>
                        <a:rPr lang="en-US" sz="1400" dirty="0">
                          <a:effectLst/>
                        </a:rPr>
                        <a:t>Message from campus leaders is consistent</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tabLst>
                          <a:tab pos="1082040" algn="l"/>
                        </a:tabLst>
                      </a:pPr>
                      <a:r>
                        <a:rPr lang="en-US" sz="1400">
                          <a:effectLst/>
                        </a:rPr>
                        <a:t>76.9%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931001618"/>
                  </a:ext>
                </a:extLst>
              </a:tr>
              <a:tr h="263777">
                <a:tc>
                  <a:txBody>
                    <a:bodyPr/>
                    <a:lstStyle/>
                    <a:p>
                      <a:pPr marL="0" marR="0">
                        <a:lnSpc>
                          <a:spcPct val="115000"/>
                        </a:lnSpc>
                        <a:spcBef>
                          <a:spcPts val="0"/>
                        </a:spcBef>
                        <a:spcAft>
                          <a:spcPts val="0"/>
                        </a:spcAft>
                      </a:pPr>
                      <a:r>
                        <a:rPr lang="en-US" sz="1400">
                          <a:effectLst/>
                        </a:rPr>
                        <a:t>Environment for free expression</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78.9%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099099166"/>
                  </a:ext>
                </a:extLst>
              </a:tr>
              <a:tr h="263777">
                <a:tc>
                  <a:txBody>
                    <a:bodyPr/>
                    <a:lstStyle/>
                    <a:p>
                      <a:pPr marL="0" marR="0">
                        <a:lnSpc>
                          <a:spcPct val="115000"/>
                        </a:lnSpc>
                        <a:spcBef>
                          <a:spcPts val="0"/>
                        </a:spcBef>
                        <a:spcAft>
                          <a:spcPts val="0"/>
                        </a:spcAft>
                      </a:pPr>
                      <a:r>
                        <a:rPr lang="en-US" sz="1400">
                          <a:effectLst/>
                        </a:rPr>
                        <a:t>Distinguish b/t free speech and hate speech</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65.4%</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213636055"/>
                  </a:ext>
                </a:extLst>
              </a:tr>
              <a:tr h="263777">
                <a:tc>
                  <a:txBody>
                    <a:bodyPr/>
                    <a:lstStyle/>
                    <a:p>
                      <a:pPr marL="0" marR="0">
                        <a:lnSpc>
                          <a:spcPct val="115000"/>
                        </a:lnSpc>
                        <a:spcBef>
                          <a:spcPts val="0"/>
                        </a:spcBef>
                        <a:spcAft>
                          <a:spcPts val="0"/>
                        </a:spcAft>
                      </a:pPr>
                      <a:r>
                        <a:rPr lang="en-US" sz="1400">
                          <a:effectLst/>
                        </a:rPr>
                        <a:t>Committed to success of minority students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70.0%</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323525625"/>
                  </a:ext>
                </a:extLst>
              </a:tr>
              <a:tr h="263777">
                <a:tc>
                  <a:txBody>
                    <a:bodyPr/>
                    <a:lstStyle/>
                    <a:p>
                      <a:pPr marL="0" marR="0">
                        <a:lnSpc>
                          <a:spcPct val="115000"/>
                        </a:lnSpc>
                        <a:spcBef>
                          <a:spcPts val="0"/>
                        </a:spcBef>
                        <a:spcAft>
                          <a:spcPts val="0"/>
                        </a:spcAft>
                      </a:pPr>
                      <a:r>
                        <a:rPr lang="en-US" sz="1400">
                          <a:effectLst/>
                        </a:rPr>
                        <a:t>Easy to find diversity information on UNA website</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53.6%</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004933724"/>
                  </a:ext>
                </a:extLst>
              </a:tr>
              <a:tr h="263777">
                <a:tc>
                  <a:txBody>
                    <a:bodyPr/>
                    <a:lstStyle/>
                    <a:p>
                      <a:pPr marL="0" marR="0">
                        <a:lnSpc>
                          <a:spcPct val="115000"/>
                        </a:lnSpc>
                        <a:spcBef>
                          <a:spcPts val="0"/>
                        </a:spcBef>
                        <a:spcAft>
                          <a:spcPts val="0"/>
                        </a:spcAft>
                      </a:pPr>
                      <a:r>
                        <a:rPr lang="en-US" sz="1400">
                          <a:effectLst/>
                        </a:rPr>
                        <a:t>Too much emphasis on diversity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28.7%</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133053639"/>
                  </a:ext>
                </a:extLst>
              </a:tr>
              <a:tr h="263777">
                <a:tc>
                  <a:txBody>
                    <a:bodyPr/>
                    <a:lstStyle/>
                    <a:p>
                      <a:pPr marL="0" marR="0">
                        <a:lnSpc>
                          <a:spcPct val="115000"/>
                        </a:lnSpc>
                        <a:spcBef>
                          <a:spcPts val="0"/>
                        </a:spcBef>
                        <a:spcAft>
                          <a:spcPts val="0"/>
                        </a:spcAft>
                      </a:pPr>
                      <a:r>
                        <a:rPr lang="en-US" sz="1400">
                          <a:effectLst/>
                        </a:rPr>
                        <a:t>Leads to admitting less qualified students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27.9%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992880580"/>
                  </a:ext>
                </a:extLst>
              </a:tr>
              <a:tr h="263777">
                <a:tc>
                  <a:txBody>
                    <a:bodyPr/>
                    <a:lstStyle/>
                    <a:p>
                      <a:pPr marL="0" marR="0">
                        <a:lnSpc>
                          <a:spcPct val="115000"/>
                        </a:lnSpc>
                        <a:spcBef>
                          <a:spcPts val="0"/>
                        </a:spcBef>
                        <a:spcAft>
                          <a:spcPts val="0"/>
                        </a:spcAft>
                      </a:pPr>
                      <a:r>
                        <a:rPr lang="en-US" sz="1400">
                          <a:effectLst/>
                        </a:rPr>
                        <a:t>Leads to hiring less qualified employees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21.3%</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174258816"/>
                  </a:ext>
                </a:extLst>
              </a:tr>
              <a:tr h="263777">
                <a:tc>
                  <a:txBody>
                    <a:bodyPr/>
                    <a:lstStyle/>
                    <a:p>
                      <a:pPr marL="0" marR="0">
                        <a:lnSpc>
                          <a:spcPct val="115000"/>
                        </a:lnSpc>
                        <a:spcBef>
                          <a:spcPts val="0"/>
                        </a:spcBef>
                        <a:spcAft>
                          <a:spcPts val="0"/>
                        </a:spcAft>
                      </a:pPr>
                      <a:r>
                        <a:rPr lang="en-US" sz="1400" dirty="0">
                          <a:effectLst/>
                        </a:rPr>
                        <a:t>Diversity topics detract from other knowledge</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rPr>
                        <a:t>39.9%</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25201065"/>
                  </a:ext>
                </a:extLst>
              </a:tr>
            </a:tbl>
          </a:graphicData>
        </a:graphic>
      </p:graphicFrame>
      <p:sp>
        <p:nvSpPr>
          <p:cNvPr id="6" name="Rectangle 1">
            <a:extLst>
              <a:ext uri="{FF2B5EF4-FFF2-40B4-BE49-F238E27FC236}">
                <a16:creationId xmlns:a16="http://schemas.microsoft.com/office/drawing/2014/main" id="{4C39E52E-8D0E-4461-8EAE-DCC214DF8CD1}"/>
              </a:ext>
            </a:extLst>
          </p:cNvPr>
          <p:cNvSpPr>
            <a:spLocks noChangeArrowheads="1"/>
          </p:cNvSpPr>
          <p:nvPr/>
        </p:nvSpPr>
        <p:spPr bwMode="auto">
          <a:xfrm>
            <a:off x="381000" y="1802487"/>
            <a:ext cx="4180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2675" algn="l"/>
              </a:tabLst>
              <a:defRPr>
                <a:solidFill>
                  <a:schemeClr val="tx1"/>
                </a:solidFill>
                <a:latin typeface="Arial" panose="020B0604020202020204" pitchFamily="34" charset="0"/>
              </a:defRPr>
            </a:lvl1pPr>
            <a:lvl2pPr eaLnBrk="0" fontAlgn="base" hangingPunct="0">
              <a:spcBef>
                <a:spcPct val="0"/>
              </a:spcBef>
              <a:spcAft>
                <a:spcPct val="0"/>
              </a:spcAft>
              <a:tabLst>
                <a:tab pos="1082675" algn="l"/>
              </a:tabLst>
              <a:defRPr>
                <a:solidFill>
                  <a:schemeClr val="tx1"/>
                </a:solidFill>
                <a:latin typeface="Arial" panose="020B0604020202020204" pitchFamily="34" charset="0"/>
              </a:defRPr>
            </a:lvl2pPr>
            <a:lvl3pPr eaLnBrk="0" fontAlgn="base" hangingPunct="0">
              <a:spcBef>
                <a:spcPct val="0"/>
              </a:spcBef>
              <a:spcAft>
                <a:spcPct val="0"/>
              </a:spcAft>
              <a:tabLst>
                <a:tab pos="1082675" algn="l"/>
              </a:tabLst>
              <a:defRPr>
                <a:solidFill>
                  <a:schemeClr val="tx1"/>
                </a:solidFill>
                <a:latin typeface="Arial" panose="020B0604020202020204" pitchFamily="34" charset="0"/>
              </a:defRPr>
            </a:lvl3pPr>
            <a:lvl4pPr eaLnBrk="0" fontAlgn="base" hangingPunct="0">
              <a:spcBef>
                <a:spcPct val="0"/>
              </a:spcBef>
              <a:spcAft>
                <a:spcPct val="0"/>
              </a:spcAft>
              <a:tabLst>
                <a:tab pos="1082675" algn="l"/>
              </a:tabLst>
              <a:defRPr>
                <a:solidFill>
                  <a:schemeClr val="tx1"/>
                </a:solidFill>
                <a:latin typeface="Arial" panose="020B0604020202020204" pitchFamily="34" charset="0"/>
              </a:defRPr>
            </a:lvl4pPr>
            <a:lvl5pPr eaLnBrk="0" fontAlgn="base" hangingPunct="0">
              <a:spcBef>
                <a:spcPct val="0"/>
              </a:spcBef>
              <a:spcAft>
                <a:spcPct val="0"/>
              </a:spcAft>
              <a:tabLst>
                <a:tab pos="1082675" algn="l"/>
              </a:tabLst>
              <a:defRPr>
                <a:solidFill>
                  <a:schemeClr val="tx1"/>
                </a:solidFill>
                <a:latin typeface="Arial" panose="020B0604020202020204" pitchFamily="34" charset="0"/>
              </a:defRPr>
            </a:lvl5pPr>
            <a:lvl6pPr eaLnBrk="0" fontAlgn="base" hangingPunct="0">
              <a:spcBef>
                <a:spcPct val="0"/>
              </a:spcBef>
              <a:spcAft>
                <a:spcPct val="0"/>
              </a:spcAft>
              <a:tabLst>
                <a:tab pos="1082675" algn="l"/>
              </a:tabLst>
              <a:defRPr>
                <a:solidFill>
                  <a:schemeClr val="tx1"/>
                </a:solidFill>
                <a:latin typeface="Arial" panose="020B0604020202020204" pitchFamily="34" charset="0"/>
              </a:defRPr>
            </a:lvl6pPr>
            <a:lvl7pPr eaLnBrk="0" fontAlgn="base" hangingPunct="0">
              <a:spcBef>
                <a:spcPct val="0"/>
              </a:spcBef>
              <a:spcAft>
                <a:spcPct val="0"/>
              </a:spcAft>
              <a:tabLst>
                <a:tab pos="1082675" algn="l"/>
              </a:tabLst>
              <a:defRPr>
                <a:solidFill>
                  <a:schemeClr val="tx1"/>
                </a:solidFill>
                <a:latin typeface="Arial" panose="020B0604020202020204" pitchFamily="34" charset="0"/>
              </a:defRPr>
            </a:lvl7pPr>
            <a:lvl8pPr eaLnBrk="0" fontAlgn="base" hangingPunct="0">
              <a:spcBef>
                <a:spcPct val="0"/>
              </a:spcBef>
              <a:spcAft>
                <a:spcPct val="0"/>
              </a:spcAft>
              <a:tabLst>
                <a:tab pos="1082675" algn="l"/>
              </a:tabLst>
              <a:defRPr>
                <a:solidFill>
                  <a:schemeClr val="tx1"/>
                </a:solidFill>
                <a:latin typeface="Arial" panose="020B0604020202020204" pitchFamily="34" charset="0"/>
              </a:defRPr>
            </a:lvl8pPr>
            <a:lvl9pPr eaLnBrk="0" fontAlgn="base" hangingPunct="0">
              <a:spcBef>
                <a:spcPct val="0"/>
              </a:spcBef>
              <a:spcAft>
                <a:spcPct val="0"/>
              </a:spcAft>
              <a:tabLst>
                <a:tab pos="1082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82675" algn="l"/>
              </a:tabLst>
            </a:pPr>
            <a:r>
              <a:rPr kumimoji="0" lang="en-US" altLang="en-US" sz="1200" b="1" i="0" u="none" strike="noStrike" cap="none" normalizeH="0" baseline="0" dirty="0">
                <a:ln>
                  <a:noFill/>
                </a:ln>
                <a:solidFill>
                  <a:schemeClr val="tx1"/>
                </a:solidFill>
                <a:effectLst/>
                <a:latin typeface="Century Gothic" panose="020B0502020202020204" pitchFamily="34" charset="0"/>
                <a:ea typeface="Meiryo" panose="020B0604030504040204" pitchFamily="34" charset="-128"/>
                <a:cs typeface="Arial" panose="020B0604020202020204" pitchFamily="34" charset="0"/>
              </a:rPr>
              <a:t>Table 5. Student Beliefs about Diversity at UNA (n=494)</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82675" algn="l"/>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29173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Faculty/staff &amp; student comparisons</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16</a:t>
            </a:fld>
            <a:endParaRPr lang="en-US" dirty="0"/>
          </a:p>
        </p:txBody>
      </p:sp>
      <p:graphicFrame>
        <p:nvGraphicFramePr>
          <p:cNvPr id="3" name="Table 2">
            <a:extLst>
              <a:ext uri="{FF2B5EF4-FFF2-40B4-BE49-F238E27FC236}">
                <a16:creationId xmlns:a16="http://schemas.microsoft.com/office/drawing/2014/main" id="{9E1AB447-05BB-41D6-9D34-758A9BCD4806}"/>
              </a:ext>
            </a:extLst>
          </p:cNvPr>
          <p:cNvGraphicFramePr>
            <a:graphicFrameLocks noGrp="1"/>
          </p:cNvGraphicFramePr>
          <p:nvPr>
            <p:extLst>
              <p:ext uri="{D42A27DB-BD31-4B8C-83A1-F6EECF244321}">
                <p14:modId xmlns:p14="http://schemas.microsoft.com/office/powerpoint/2010/main" val="2777085248"/>
              </p:ext>
            </p:extLst>
          </p:nvPr>
        </p:nvGraphicFramePr>
        <p:xfrm>
          <a:off x="457202" y="1949520"/>
          <a:ext cx="7696198" cy="3733336"/>
        </p:xfrm>
        <a:graphic>
          <a:graphicData uri="http://schemas.openxmlformats.org/drawingml/2006/table">
            <a:tbl>
              <a:tblPr firstRow="1" firstCol="1" bandRow="1">
                <a:tableStyleId>{5C22544A-7EE6-4342-B048-85BDC9FD1C3A}</a:tableStyleId>
              </a:tblPr>
              <a:tblGrid>
                <a:gridCol w="4192854">
                  <a:extLst>
                    <a:ext uri="{9D8B030D-6E8A-4147-A177-3AD203B41FA5}">
                      <a16:colId xmlns:a16="http://schemas.microsoft.com/office/drawing/2014/main" val="1002424070"/>
                    </a:ext>
                  </a:extLst>
                </a:gridCol>
                <a:gridCol w="1582353">
                  <a:extLst>
                    <a:ext uri="{9D8B030D-6E8A-4147-A177-3AD203B41FA5}">
                      <a16:colId xmlns:a16="http://schemas.microsoft.com/office/drawing/2014/main" val="342180150"/>
                    </a:ext>
                  </a:extLst>
                </a:gridCol>
                <a:gridCol w="1920991">
                  <a:extLst>
                    <a:ext uri="{9D8B030D-6E8A-4147-A177-3AD203B41FA5}">
                      <a16:colId xmlns:a16="http://schemas.microsoft.com/office/drawing/2014/main" val="3429252754"/>
                    </a:ext>
                  </a:extLst>
                </a:gridCol>
              </a:tblGrid>
              <a:tr h="722887">
                <a:tc>
                  <a:txBody>
                    <a:bodyPr/>
                    <a:lstStyle/>
                    <a:p>
                      <a:pPr marL="0" marR="0">
                        <a:lnSpc>
                          <a:spcPct val="115000"/>
                        </a:lnSpc>
                        <a:spcBef>
                          <a:spcPts val="0"/>
                        </a:spcBef>
                        <a:spcAft>
                          <a:spcPts val="0"/>
                        </a:spcAft>
                      </a:pPr>
                      <a:r>
                        <a:rPr lang="en-US" sz="1400">
                          <a:effectLst/>
                        </a:rPr>
                        <a:t>Measures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Student Responses</a:t>
                      </a:r>
                    </a:p>
                    <a:p>
                      <a:pPr marL="0" marR="0" algn="ctr">
                        <a:lnSpc>
                          <a:spcPct val="115000"/>
                        </a:lnSpc>
                        <a:spcBef>
                          <a:spcPts val="0"/>
                        </a:spcBef>
                        <a:spcAft>
                          <a:spcPts val="0"/>
                        </a:spcAft>
                      </a:pPr>
                      <a:r>
                        <a:rPr lang="en-US" sz="1400">
                          <a:effectLst/>
                        </a:rPr>
                        <a:t>(n=501-511)</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rPr>
                        <a:t>Faculty/Staff Responses</a:t>
                      </a:r>
                    </a:p>
                    <a:p>
                      <a:pPr marL="0" marR="0" algn="ctr">
                        <a:lnSpc>
                          <a:spcPct val="115000"/>
                        </a:lnSpc>
                        <a:spcBef>
                          <a:spcPts val="0"/>
                        </a:spcBef>
                        <a:spcAft>
                          <a:spcPts val="0"/>
                        </a:spcAft>
                      </a:pPr>
                      <a:r>
                        <a:rPr lang="en-US" sz="1400" dirty="0">
                          <a:effectLst/>
                        </a:rPr>
                        <a:t>(n=205-217)</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293330869"/>
                  </a:ext>
                </a:extLst>
              </a:tr>
              <a:tr h="475303">
                <a:tc>
                  <a:txBody>
                    <a:bodyPr/>
                    <a:lstStyle/>
                    <a:p>
                      <a:pPr marL="0" marR="0">
                        <a:lnSpc>
                          <a:spcPct val="115000"/>
                        </a:lnSpc>
                        <a:spcBef>
                          <a:spcPts val="0"/>
                        </a:spcBef>
                        <a:spcAft>
                          <a:spcPts val="0"/>
                        </a:spcAft>
                      </a:pPr>
                      <a:r>
                        <a:rPr lang="en-US" sz="1400">
                          <a:effectLst/>
                        </a:rPr>
                        <a:t>Faculty respect for racial/ethnic minority students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85.7%</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83.4%</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83364126"/>
                  </a:ext>
                </a:extLst>
              </a:tr>
              <a:tr h="308097">
                <a:tc>
                  <a:txBody>
                    <a:bodyPr/>
                    <a:lstStyle/>
                    <a:p>
                      <a:pPr marL="0" marR="0">
                        <a:lnSpc>
                          <a:spcPct val="115000"/>
                        </a:lnSpc>
                        <a:spcBef>
                          <a:spcPts val="0"/>
                        </a:spcBef>
                        <a:spcAft>
                          <a:spcPts val="0"/>
                        </a:spcAft>
                      </a:pPr>
                      <a:r>
                        <a:rPr lang="en-US" sz="1400">
                          <a:effectLst/>
                        </a:rPr>
                        <a:t>Faculty respect for female students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85.9%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86.6%</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4272380404"/>
                  </a:ext>
                </a:extLst>
              </a:tr>
              <a:tr h="308097">
                <a:tc>
                  <a:txBody>
                    <a:bodyPr/>
                    <a:lstStyle/>
                    <a:p>
                      <a:pPr marL="0" marR="0">
                        <a:lnSpc>
                          <a:spcPct val="115000"/>
                        </a:lnSpc>
                        <a:spcBef>
                          <a:spcPts val="0"/>
                        </a:spcBef>
                        <a:spcAft>
                          <a:spcPts val="0"/>
                        </a:spcAft>
                      </a:pPr>
                      <a:r>
                        <a:rPr lang="en-US" sz="1400">
                          <a:effectLst/>
                        </a:rPr>
                        <a:t>Faculty respect for transgender students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75.2%</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61.2%</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845151670"/>
                  </a:ext>
                </a:extLst>
              </a:tr>
              <a:tr h="475303">
                <a:tc>
                  <a:txBody>
                    <a:bodyPr/>
                    <a:lstStyle/>
                    <a:p>
                      <a:pPr marL="0" marR="0">
                        <a:lnSpc>
                          <a:spcPct val="115000"/>
                        </a:lnSpc>
                        <a:spcBef>
                          <a:spcPts val="0"/>
                        </a:spcBef>
                        <a:spcAft>
                          <a:spcPts val="0"/>
                        </a:spcAft>
                      </a:pPr>
                      <a:r>
                        <a:rPr lang="en-US" sz="1400">
                          <a:effectLst/>
                        </a:rPr>
                        <a:t>Student respect for racial/ethnic minority faculty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81.6%</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77.2%</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832275229"/>
                  </a:ext>
                </a:extLst>
              </a:tr>
              <a:tr h="308097">
                <a:tc>
                  <a:txBody>
                    <a:bodyPr/>
                    <a:lstStyle/>
                    <a:p>
                      <a:pPr marL="0" marR="0">
                        <a:lnSpc>
                          <a:spcPct val="115000"/>
                        </a:lnSpc>
                        <a:spcBef>
                          <a:spcPts val="0"/>
                        </a:spcBef>
                        <a:spcAft>
                          <a:spcPts val="0"/>
                        </a:spcAft>
                      </a:pPr>
                      <a:r>
                        <a:rPr lang="en-US" sz="1400">
                          <a:effectLst/>
                        </a:rPr>
                        <a:t>Student respect for female faculty</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83.3%</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77.3%</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44941891"/>
                  </a:ext>
                </a:extLst>
              </a:tr>
              <a:tr h="475303">
                <a:tc>
                  <a:txBody>
                    <a:bodyPr/>
                    <a:lstStyle/>
                    <a:p>
                      <a:pPr marL="0" marR="0">
                        <a:lnSpc>
                          <a:spcPct val="115000"/>
                        </a:lnSpc>
                        <a:spcBef>
                          <a:spcPts val="0"/>
                        </a:spcBef>
                        <a:spcAft>
                          <a:spcPts val="0"/>
                        </a:spcAft>
                      </a:pPr>
                      <a:r>
                        <a:rPr lang="en-US" sz="1400">
                          <a:effectLst/>
                        </a:rPr>
                        <a:t>Student respect for racial/ethnic minority students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76.5%</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68.4%</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989501104"/>
                  </a:ext>
                </a:extLst>
              </a:tr>
              <a:tr h="308097">
                <a:tc>
                  <a:txBody>
                    <a:bodyPr/>
                    <a:lstStyle/>
                    <a:p>
                      <a:pPr marL="0" marR="0">
                        <a:lnSpc>
                          <a:spcPct val="115000"/>
                        </a:lnSpc>
                        <a:spcBef>
                          <a:spcPts val="0"/>
                        </a:spcBef>
                        <a:spcAft>
                          <a:spcPts val="0"/>
                        </a:spcAft>
                      </a:pPr>
                      <a:r>
                        <a:rPr lang="en-US" sz="1400">
                          <a:effectLst/>
                        </a:rPr>
                        <a:t>Student respect for sexual minority students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68.1%</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53.8%</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977782164"/>
                  </a:ext>
                </a:extLst>
              </a:tr>
              <a:tr h="308097">
                <a:tc>
                  <a:txBody>
                    <a:bodyPr/>
                    <a:lstStyle/>
                    <a:p>
                      <a:pPr marL="0" marR="0">
                        <a:lnSpc>
                          <a:spcPct val="115000"/>
                        </a:lnSpc>
                        <a:spcBef>
                          <a:spcPts val="0"/>
                        </a:spcBef>
                        <a:spcAft>
                          <a:spcPts val="0"/>
                        </a:spcAft>
                      </a:pPr>
                      <a:r>
                        <a:rPr lang="en-US" sz="1400">
                          <a:effectLst/>
                        </a:rPr>
                        <a:t>Student respect for transgender students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a:effectLst/>
                        </a:rPr>
                        <a:t>56.9%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dirty="0">
                          <a:effectLst/>
                        </a:rPr>
                        <a:t>40.5%</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121543716"/>
                  </a:ext>
                </a:extLst>
              </a:tr>
            </a:tbl>
          </a:graphicData>
        </a:graphic>
      </p:graphicFrame>
      <p:sp>
        <p:nvSpPr>
          <p:cNvPr id="4" name="Rectangle 1">
            <a:extLst>
              <a:ext uri="{FF2B5EF4-FFF2-40B4-BE49-F238E27FC236}">
                <a16:creationId xmlns:a16="http://schemas.microsoft.com/office/drawing/2014/main" id="{E6BC9395-7DDB-4327-B6D6-139BBACCEC5F}"/>
              </a:ext>
            </a:extLst>
          </p:cNvPr>
          <p:cNvSpPr>
            <a:spLocks noChangeArrowheads="1"/>
          </p:cNvSpPr>
          <p:nvPr/>
        </p:nvSpPr>
        <p:spPr bwMode="auto">
          <a:xfrm>
            <a:off x="381000" y="1704201"/>
            <a:ext cx="52597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entury Gothic" panose="020B0502020202020204" pitchFamily="34" charset="0"/>
                <a:ea typeface="Meiryo" panose="020B0604030504040204" pitchFamily="34" charset="-128"/>
                <a:cs typeface="Arial" panose="020B0604020202020204" pitchFamily="34" charset="0"/>
              </a:rPr>
              <a:t>Table 7. Respect for Different Groups on Campus (excellent or good)</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798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 GROUPS</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17</a:t>
            </a:fld>
            <a:endParaRPr lang="en-US" dirty="0"/>
          </a:p>
        </p:txBody>
      </p:sp>
      <p:graphicFrame>
        <p:nvGraphicFramePr>
          <p:cNvPr id="5" name="Table 4">
            <a:extLst>
              <a:ext uri="{FF2B5EF4-FFF2-40B4-BE49-F238E27FC236}">
                <a16:creationId xmlns:a16="http://schemas.microsoft.com/office/drawing/2014/main" id="{CC5B807A-FFBB-491C-815A-0B9A78782FDD}"/>
              </a:ext>
            </a:extLst>
          </p:cNvPr>
          <p:cNvGraphicFramePr>
            <a:graphicFrameLocks noGrp="1"/>
          </p:cNvGraphicFramePr>
          <p:nvPr>
            <p:extLst>
              <p:ext uri="{D42A27DB-BD31-4B8C-83A1-F6EECF244321}">
                <p14:modId xmlns:p14="http://schemas.microsoft.com/office/powerpoint/2010/main" val="1831130576"/>
              </p:ext>
            </p:extLst>
          </p:nvPr>
        </p:nvGraphicFramePr>
        <p:xfrm>
          <a:off x="448088" y="2096624"/>
          <a:ext cx="8238709" cy="3465976"/>
        </p:xfrm>
        <a:graphic>
          <a:graphicData uri="http://schemas.openxmlformats.org/drawingml/2006/table">
            <a:tbl>
              <a:tblPr firstRow="1" firstCol="1" bandRow="1">
                <a:tableStyleId>{5C22544A-7EE6-4342-B048-85BDC9FD1C3A}</a:tableStyleId>
              </a:tblPr>
              <a:tblGrid>
                <a:gridCol w="2745691">
                  <a:extLst>
                    <a:ext uri="{9D8B030D-6E8A-4147-A177-3AD203B41FA5}">
                      <a16:colId xmlns:a16="http://schemas.microsoft.com/office/drawing/2014/main" val="458359179"/>
                    </a:ext>
                  </a:extLst>
                </a:gridCol>
                <a:gridCol w="2746509">
                  <a:extLst>
                    <a:ext uri="{9D8B030D-6E8A-4147-A177-3AD203B41FA5}">
                      <a16:colId xmlns:a16="http://schemas.microsoft.com/office/drawing/2014/main" val="825345399"/>
                    </a:ext>
                  </a:extLst>
                </a:gridCol>
                <a:gridCol w="2746509">
                  <a:extLst>
                    <a:ext uri="{9D8B030D-6E8A-4147-A177-3AD203B41FA5}">
                      <a16:colId xmlns:a16="http://schemas.microsoft.com/office/drawing/2014/main" val="298313722"/>
                    </a:ext>
                  </a:extLst>
                </a:gridCol>
              </a:tblGrid>
              <a:tr h="266614">
                <a:tc>
                  <a:txBody>
                    <a:bodyPr/>
                    <a:lstStyle/>
                    <a:p>
                      <a:pPr marL="0" marR="0">
                        <a:spcBef>
                          <a:spcPts val="0"/>
                        </a:spcBef>
                        <a:spcAft>
                          <a:spcPts val="0"/>
                        </a:spcAft>
                      </a:pPr>
                      <a:r>
                        <a:rPr lang="en-US" sz="1600">
                          <a:effectLst/>
                        </a:rPr>
                        <a:t>Focus Group 1 (n=5)</a:t>
                      </a:r>
                      <a:endParaRPr lang="en-US" sz="160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Focus Group 2 (n=7)</a:t>
                      </a:r>
                      <a:endParaRPr lang="en-US" sz="160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Focus Group 3 (n=6)</a:t>
                      </a:r>
                      <a:endParaRPr lang="en-US" sz="1600">
                        <a:effectLst/>
                        <a:latin typeface="Times New Roman" panose="02020603050405020304" pitchFamily="18" charset="0"/>
                        <a:ea typeface="Century Gothic" panose="020B0502020202020204" pitchFamily="34" charset="0"/>
                      </a:endParaRPr>
                    </a:p>
                  </a:txBody>
                  <a:tcPr marL="68580" marR="68580" marT="0" marB="0"/>
                </a:tc>
                <a:extLst>
                  <a:ext uri="{0D108BD9-81ED-4DB2-BD59-A6C34878D82A}">
                    <a16:rowId xmlns:a16="http://schemas.microsoft.com/office/drawing/2014/main" val="3186995290"/>
                  </a:ext>
                </a:extLst>
              </a:tr>
              <a:tr h="266614">
                <a:tc>
                  <a:txBody>
                    <a:bodyPr/>
                    <a:lstStyle/>
                    <a:p>
                      <a:pPr marL="0" marR="0">
                        <a:spcBef>
                          <a:spcPts val="0"/>
                        </a:spcBef>
                        <a:spcAft>
                          <a:spcPts val="0"/>
                        </a:spcAft>
                      </a:pPr>
                      <a:r>
                        <a:rPr lang="en-US" sz="1600" b="0" dirty="0">
                          <a:effectLst/>
                        </a:rPr>
                        <a:t>Women = 5, Men = 0</a:t>
                      </a:r>
                      <a:endParaRPr lang="en-US" sz="1600" b="0" dirty="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Women = 5, Men = 2</a:t>
                      </a:r>
                      <a:endParaRPr lang="en-US" sz="160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Women = 3, Men = 3</a:t>
                      </a:r>
                      <a:endParaRPr lang="en-US" sz="1600">
                        <a:effectLst/>
                        <a:latin typeface="Times New Roman" panose="02020603050405020304" pitchFamily="18" charset="0"/>
                        <a:ea typeface="Century Gothic" panose="020B0502020202020204" pitchFamily="34" charset="0"/>
                      </a:endParaRPr>
                    </a:p>
                  </a:txBody>
                  <a:tcPr marL="68580" marR="68580" marT="0" marB="0"/>
                </a:tc>
                <a:extLst>
                  <a:ext uri="{0D108BD9-81ED-4DB2-BD59-A6C34878D82A}">
                    <a16:rowId xmlns:a16="http://schemas.microsoft.com/office/drawing/2014/main" val="4149321"/>
                  </a:ext>
                </a:extLst>
              </a:tr>
              <a:tr h="799841">
                <a:tc>
                  <a:txBody>
                    <a:bodyPr/>
                    <a:lstStyle/>
                    <a:p>
                      <a:pPr marL="0" marR="0">
                        <a:spcBef>
                          <a:spcPts val="0"/>
                        </a:spcBef>
                        <a:spcAft>
                          <a:spcPts val="0"/>
                        </a:spcAft>
                      </a:pPr>
                      <a:r>
                        <a:rPr lang="en-US" sz="1600" b="0" dirty="0">
                          <a:effectLst/>
                        </a:rPr>
                        <a:t>Heterosexual = 4</a:t>
                      </a:r>
                    </a:p>
                    <a:p>
                      <a:pPr marL="0" marR="0">
                        <a:spcBef>
                          <a:spcPts val="0"/>
                        </a:spcBef>
                        <a:spcAft>
                          <a:spcPts val="0"/>
                        </a:spcAft>
                      </a:pPr>
                      <a:r>
                        <a:rPr lang="en-US" sz="1600" b="0" dirty="0">
                          <a:effectLst/>
                        </a:rPr>
                        <a:t>Bisexual = 1</a:t>
                      </a:r>
                      <a:endParaRPr lang="en-US" sz="1600" b="0" dirty="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Heterosexual = 6</a:t>
                      </a:r>
                    </a:p>
                    <a:p>
                      <a:pPr marL="0" marR="0">
                        <a:spcBef>
                          <a:spcPts val="0"/>
                        </a:spcBef>
                        <a:spcAft>
                          <a:spcPts val="0"/>
                        </a:spcAft>
                      </a:pPr>
                      <a:r>
                        <a:rPr lang="en-US" sz="1600">
                          <a:effectLst/>
                        </a:rPr>
                        <a:t>Bisexual = 1</a:t>
                      </a:r>
                      <a:endParaRPr lang="en-US" sz="160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dirty="0">
                          <a:effectLst/>
                        </a:rPr>
                        <a:t>Heterosexual = 4</a:t>
                      </a:r>
                    </a:p>
                    <a:p>
                      <a:pPr marL="0" marR="0">
                        <a:spcBef>
                          <a:spcPts val="0"/>
                        </a:spcBef>
                        <a:spcAft>
                          <a:spcPts val="0"/>
                        </a:spcAft>
                      </a:pPr>
                      <a:r>
                        <a:rPr lang="en-US" sz="1600" dirty="0">
                          <a:effectLst/>
                        </a:rPr>
                        <a:t>Bisexual = 1</a:t>
                      </a:r>
                    </a:p>
                    <a:p>
                      <a:pPr marL="0" marR="0">
                        <a:spcBef>
                          <a:spcPts val="0"/>
                        </a:spcBef>
                        <a:spcAft>
                          <a:spcPts val="0"/>
                        </a:spcAft>
                      </a:pPr>
                      <a:r>
                        <a:rPr lang="en-US" sz="1600" dirty="0">
                          <a:effectLst/>
                        </a:rPr>
                        <a:t>Gay = 1</a:t>
                      </a:r>
                      <a:endParaRPr lang="en-US" sz="1600" dirty="0">
                        <a:effectLst/>
                        <a:latin typeface="Times New Roman" panose="02020603050405020304" pitchFamily="18" charset="0"/>
                        <a:ea typeface="Century Gothic" panose="020B0502020202020204" pitchFamily="34" charset="0"/>
                      </a:endParaRPr>
                    </a:p>
                  </a:txBody>
                  <a:tcPr marL="68580" marR="68580" marT="0" marB="0"/>
                </a:tc>
                <a:extLst>
                  <a:ext uri="{0D108BD9-81ED-4DB2-BD59-A6C34878D82A}">
                    <a16:rowId xmlns:a16="http://schemas.microsoft.com/office/drawing/2014/main" val="3776968865"/>
                  </a:ext>
                </a:extLst>
              </a:tr>
              <a:tr h="1066453">
                <a:tc>
                  <a:txBody>
                    <a:bodyPr/>
                    <a:lstStyle/>
                    <a:p>
                      <a:pPr marL="0" marR="0">
                        <a:spcBef>
                          <a:spcPts val="0"/>
                        </a:spcBef>
                        <a:spcAft>
                          <a:spcPts val="0"/>
                        </a:spcAft>
                      </a:pPr>
                      <a:r>
                        <a:rPr lang="en-US" sz="1600" b="0" dirty="0">
                          <a:effectLst/>
                        </a:rPr>
                        <a:t>African American = 4</a:t>
                      </a:r>
                    </a:p>
                    <a:p>
                      <a:pPr marL="0" marR="0">
                        <a:spcBef>
                          <a:spcPts val="0"/>
                        </a:spcBef>
                        <a:spcAft>
                          <a:spcPts val="0"/>
                        </a:spcAft>
                      </a:pPr>
                      <a:r>
                        <a:rPr lang="en-US" sz="1600" b="0" dirty="0">
                          <a:effectLst/>
                        </a:rPr>
                        <a:t>White = 1</a:t>
                      </a:r>
                      <a:endParaRPr lang="en-US" sz="1600" b="0" dirty="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African American = 3</a:t>
                      </a:r>
                    </a:p>
                    <a:p>
                      <a:pPr marL="0" marR="0">
                        <a:spcBef>
                          <a:spcPts val="0"/>
                        </a:spcBef>
                        <a:spcAft>
                          <a:spcPts val="0"/>
                        </a:spcAft>
                      </a:pPr>
                      <a:r>
                        <a:rPr lang="en-US" sz="1600">
                          <a:effectLst/>
                        </a:rPr>
                        <a:t>Asian = 1</a:t>
                      </a:r>
                    </a:p>
                    <a:p>
                      <a:pPr marL="0" marR="0">
                        <a:spcBef>
                          <a:spcPts val="0"/>
                        </a:spcBef>
                        <a:spcAft>
                          <a:spcPts val="0"/>
                        </a:spcAft>
                      </a:pPr>
                      <a:r>
                        <a:rPr lang="en-US" sz="1600">
                          <a:effectLst/>
                        </a:rPr>
                        <a:t>Hispanic = 1</a:t>
                      </a:r>
                    </a:p>
                    <a:p>
                      <a:pPr marL="0" marR="0">
                        <a:spcBef>
                          <a:spcPts val="0"/>
                        </a:spcBef>
                        <a:spcAft>
                          <a:spcPts val="0"/>
                        </a:spcAft>
                      </a:pPr>
                      <a:r>
                        <a:rPr lang="en-US" sz="1600">
                          <a:effectLst/>
                        </a:rPr>
                        <a:t>White = 2</a:t>
                      </a:r>
                      <a:endParaRPr lang="en-US" sz="160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African American = 4</a:t>
                      </a:r>
                    </a:p>
                    <a:p>
                      <a:pPr marL="0" marR="0">
                        <a:spcBef>
                          <a:spcPts val="0"/>
                        </a:spcBef>
                        <a:spcAft>
                          <a:spcPts val="0"/>
                        </a:spcAft>
                      </a:pPr>
                      <a:r>
                        <a:rPr lang="en-US" sz="1600">
                          <a:effectLst/>
                        </a:rPr>
                        <a:t>Multiracial = 2</a:t>
                      </a:r>
                      <a:endParaRPr lang="en-US" sz="1600">
                        <a:effectLst/>
                        <a:latin typeface="Times New Roman" panose="02020603050405020304" pitchFamily="18" charset="0"/>
                        <a:ea typeface="Century Gothic" panose="020B0502020202020204" pitchFamily="34" charset="0"/>
                      </a:endParaRPr>
                    </a:p>
                  </a:txBody>
                  <a:tcPr marL="68580" marR="68580" marT="0" marB="0"/>
                </a:tc>
                <a:extLst>
                  <a:ext uri="{0D108BD9-81ED-4DB2-BD59-A6C34878D82A}">
                    <a16:rowId xmlns:a16="http://schemas.microsoft.com/office/drawing/2014/main" val="4274213686"/>
                  </a:ext>
                </a:extLst>
              </a:tr>
              <a:tr h="533227">
                <a:tc>
                  <a:txBody>
                    <a:bodyPr/>
                    <a:lstStyle/>
                    <a:p>
                      <a:pPr marL="0" marR="0">
                        <a:spcBef>
                          <a:spcPts val="0"/>
                        </a:spcBef>
                        <a:spcAft>
                          <a:spcPts val="0"/>
                        </a:spcAft>
                      </a:pPr>
                      <a:r>
                        <a:rPr lang="en-US" sz="1600" b="0" dirty="0">
                          <a:effectLst/>
                        </a:rPr>
                        <a:t>Mean Age = 20.6</a:t>
                      </a:r>
                    </a:p>
                    <a:p>
                      <a:pPr marL="0" marR="0">
                        <a:spcBef>
                          <a:spcPts val="0"/>
                        </a:spcBef>
                        <a:spcAft>
                          <a:spcPts val="0"/>
                        </a:spcAft>
                      </a:pPr>
                      <a:r>
                        <a:rPr lang="en-US" sz="1600" b="0" dirty="0">
                          <a:effectLst/>
                        </a:rPr>
                        <a:t>Range = 19-23</a:t>
                      </a:r>
                      <a:endParaRPr lang="en-US" sz="1600" b="0" dirty="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Mean Age = 19</a:t>
                      </a:r>
                    </a:p>
                    <a:p>
                      <a:pPr marL="0" marR="0">
                        <a:spcBef>
                          <a:spcPts val="0"/>
                        </a:spcBef>
                        <a:spcAft>
                          <a:spcPts val="0"/>
                        </a:spcAft>
                      </a:pPr>
                      <a:r>
                        <a:rPr lang="en-US" sz="1600">
                          <a:effectLst/>
                        </a:rPr>
                        <a:t>Range = 18-21</a:t>
                      </a:r>
                      <a:endParaRPr lang="en-US" sz="160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Mean Age = 21</a:t>
                      </a:r>
                    </a:p>
                    <a:p>
                      <a:pPr marL="0" marR="0">
                        <a:spcBef>
                          <a:spcPts val="0"/>
                        </a:spcBef>
                        <a:spcAft>
                          <a:spcPts val="0"/>
                        </a:spcAft>
                      </a:pPr>
                      <a:r>
                        <a:rPr lang="en-US" sz="1600">
                          <a:effectLst/>
                        </a:rPr>
                        <a:t>Range = 19-23</a:t>
                      </a:r>
                      <a:endParaRPr lang="en-US" sz="1600">
                        <a:effectLst/>
                        <a:latin typeface="Times New Roman" panose="02020603050405020304" pitchFamily="18" charset="0"/>
                        <a:ea typeface="Century Gothic" panose="020B0502020202020204" pitchFamily="34" charset="0"/>
                      </a:endParaRPr>
                    </a:p>
                  </a:txBody>
                  <a:tcPr marL="68580" marR="68580" marT="0" marB="0"/>
                </a:tc>
                <a:extLst>
                  <a:ext uri="{0D108BD9-81ED-4DB2-BD59-A6C34878D82A}">
                    <a16:rowId xmlns:a16="http://schemas.microsoft.com/office/drawing/2014/main" val="2716408984"/>
                  </a:ext>
                </a:extLst>
              </a:tr>
              <a:tr h="533227">
                <a:tc>
                  <a:txBody>
                    <a:bodyPr/>
                    <a:lstStyle/>
                    <a:p>
                      <a:pPr marL="0" marR="0">
                        <a:spcBef>
                          <a:spcPts val="0"/>
                        </a:spcBef>
                        <a:spcAft>
                          <a:spcPts val="0"/>
                        </a:spcAft>
                      </a:pPr>
                      <a:r>
                        <a:rPr lang="en-US" sz="1600" b="0" dirty="0">
                          <a:effectLst/>
                        </a:rPr>
                        <a:t>Christian = 5</a:t>
                      </a:r>
                      <a:endParaRPr lang="en-US" sz="1600" b="0" dirty="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a:effectLst/>
                        </a:rPr>
                        <a:t>Christian = 6</a:t>
                      </a:r>
                    </a:p>
                    <a:p>
                      <a:pPr marL="0" marR="0">
                        <a:spcBef>
                          <a:spcPts val="0"/>
                        </a:spcBef>
                        <a:spcAft>
                          <a:spcPts val="0"/>
                        </a:spcAft>
                      </a:pPr>
                      <a:r>
                        <a:rPr lang="en-US" sz="1600">
                          <a:effectLst/>
                        </a:rPr>
                        <a:t>Atheist = 1</a:t>
                      </a:r>
                      <a:endParaRPr lang="en-US" sz="1600">
                        <a:effectLst/>
                        <a:latin typeface="Times New Roman" panose="02020603050405020304" pitchFamily="18" charset="0"/>
                        <a:ea typeface="Century Gothic" panose="020B0502020202020204" pitchFamily="34" charset="0"/>
                      </a:endParaRPr>
                    </a:p>
                  </a:txBody>
                  <a:tcPr marL="68580" marR="68580" marT="0" marB="0"/>
                </a:tc>
                <a:tc>
                  <a:txBody>
                    <a:bodyPr/>
                    <a:lstStyle/>
                    <a:p>
                      <a:pPr marL="0" marR="0">
                        <a:spcBef>
                          <a:spcPts val="0"/>
                        </a:spcBef>
                        <a:spcAft>
                          <a:spcPts val="0"/>
                        </a:spcAft>
                      </a:pPr>
                      <a:r>
                        <a:rPr lang="en-US" sz="1600" dirty="0">
                          <a:effectLst/>
                        </a:rPr>
                        <a:t>Christian = 4</a:t>
                      </a:r>
                    </a:p>
                    <a:p>
                      <a:pPr marL="0" marR="0">
                        <a:spcBef>
                          <a:spcPts val="0"/>
                        </a:spcBef>
                        <a:spcAft>
                          <a:spcPts val="0"/>
                        </a:spcAft>
                      </a:pPr>
                      <a:r>
                        <a:rPr lang="en-US" sz="1600" dirty="0">
                          <a:effectLst/>
                        </a:rPr>
                        <a:t>Prefer not to answer = 2</a:t>
                      </a:r>
                      <a:endParaRPr lang="en-US" sz="1600" dirty="0">
                        <a:effectLst/>
                        <a:latin typeface="Times New Roman" panose="02020603050405020304" pitchFamily="18" charset="0"/>
                        <a:ea typeface="Century Gothic" panose="020B0502020202020204" pitchFamily="34" charset="0"/>
                      </a:endParaRPr>
                    </a:p>
                  </a:txBody>
                  <a:tcPr marL="68580" marR="68580" marT="0" marB="0"/>
                </a:tc>
                <a:extLst>
                  <a:ext uri="{0D108BD9-81ED-4DB2-BD59-A6C34878D82A}">
                    <a16:rowId xmlns:a16="http://schemas.microsoft.com/office/drawing/2014/main" val="49052194"/>
                  </a:ext>
                </a:extLst>
              </a:tr>
            </a:tbl>
          </a:graphicData>
        </a:graphic>
      </p:graphicFrame>
      <p:sp>
        <p:nvSpPr>
          <p:cNvPr id="6" name="Rectangle 1">
            <a:extLst>
              <a:ext uri="{FF2B5EF4-FFF2-40B4-BE49-F238E27FC236}">
                <a16:creationId xmlns:a16="http://schemas.microsoft.com/office/drawing/2014/main" id="{7E85B7FD-AEF3-4372-BB0B-AABF05CCAC21}"/>
              </a:ext>
            </a:extLst>
          </p:cNvPr>
          <p:cNvSpPr>
            <a:spLocks noChangeArrowheads="1"/>
          </p:cNvSpPr>
          <p:nvPr/>
        </p:nvSpPr>
        <p:spPr bwMode="auto">
          <a:xfrm>
            <a:off x="381000" y="1775102"/>
            <a:ext cx="32287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entury Gothic" panose="020B0502020202020204" pitchFamily="34" charset="0"/>
                <a:ea typeface="Meiryo" panose="020B0604030504040204" pitchFamily="34" charset="-128"/>
                <a:cs typeface="Arial" panose="020B0604020202020204" pitchFamily="34" charset="0"/>
              </a:rPr>
              <a:t>Table 9. Demographics for Focus Groups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9527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18" name="Content Placeholder 17"/>
          <p:cNvSpPr>
            <a:spLocks noGrp="1"/>
          </p:cNvSpPr>
          <p:nvPr>
            <p:ph idx="1"/>
          </p:nvPr>
        </p:nvSpPr>
        <p:spPr>
          <a:xfrm>
            <a:off x="448091" y="1717039"/>
            <a:ext cx="8238707" cy="4598958"/>
          </a:xfrm>
        </p:spPr>
        <p:txBody>
          <a:bodyPr>
            <a:normAutofit fontScale="92500" lnSpcReduction="20000"/>
          </a:bodyPr>
          <a:lstStyle/>
          <a:p>
            <a:r>
              <a:rPr lang="en-US" sz="2000" dirty="0"/>
              <a:t>Training:</a:t>
            </a:r>
          </a:p>
          <a:p>
            <a:pPr lvl="1"/>
            <a:r>
              <a:rPr lang="en-US" sz="1800" dirty="0"/>
              <a:t>Require face-to-face diversity training for students, faculty, and staff</a:t>
            </a:r>
          </a:p>
          <a:p>
            <a:pPr lvl="1"/>
            <a:r>
              <a:rPr lang="en-US" sz="1800" dirty="0"/>
              <a:t>Train professionals (other than Title IX and student conduct) to discuss diversity issues with students</a:t>
            </a:r>
          </a:p>
          <a:p>
            <a:pPr lvl="1"/>
            <a:r>
              <a:rPr lang="en-US" sz="1800" dirty="0"/>
              <a:t>Provide training to SOAR counselors/RA’s</a:t>
            </a:r>
          </a:p>
          <a:p>
            <a:r>
              <a:rPr lang="en-US" sz="2000" dirty="0"/>
              <a:t>Communication:</a:t>
            </a:r>
          </a:p>
          <a:p>
            <a:pPr lvl="1"/>
            <a:r>
              <a:rPr lang="en-US" sz="1800" dirty="0"/>
              <a:t>Conduct University sponsored panel discussions about diversity</a:t>
            </a:r>
          </a:p>
          <a:p>
            <a:pPr lvl="1"/>
            <a:r>
              <a:rPr lang="en-US" sz="1800" dirty="0"/>
              <a:t>Offer open mic nights for students to discuss diversity</a:t>
            </a:r>
          </a:p>
          <a:p>
            <a:pPr lvl="1"/>
            <a:r>
              <a:rPr lang="en-US" sz="1800" dirty="0"/>
              <a:t>Promote classroom conversations about diversity by including this on faculty teaching evaluations</a:t>
            </a:r>
          </a:p>
          <a:p>
            <a:pPr lvl="1"/>
            <a:r>
              <a:rPr lang="en-US" sz="1800" dirty="0"/>
              <a:t>Conduct small group discussions for students of various topics related to diversity</a:t>
            </a:r>
          </a:p>
          <a:p>
            <a:pPr lvl="1"/>
            <a:r>
              <a:rPr lang="en-US" sz="1800" dirty="0"/>
              <a:t>Offer students more of a voice regarding diversity on campus by polling students more often and using social media more effectively to increase awareness of diversity on campus</a:t>
            </a:r>
            <a:endParaRPr lang="en-US" sz="2000" dirty="0"/>
          </a:p>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18</a:t>
            </a:fld>
            <a:endParaRPr lang="en-US" dirty="0"/>
          </a:p>
        </p:txBody>
      </p:sp>
    </p:spTree>
    <p:extLst>
      <p:ext uri="{BB962C8B-B14F-4D97-AF65-F5344CB8AC3E}">
        <p14:creationId xmlns:p14="http://schemas.microsoft.com/office/powerpoint/2010/main" val="2554861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cont.</a:t>
            </a:r>
          </a:p>
        </p:txBody>
      </p:sp>
      <p:sp>
        <p:nvSpPr>
          <p:cNvPr id="18" name="Content Placeholder 17"/>
          <p:cNvSpPr>
            <a:spLocks noGrp="1"/>
          </p:cNvSpPr>
          <p:nvPr>
            <p:ph idx="1"/>
          </p:nvPr>
        </p:nvSpPr>
        <p:spPr>
          <a:xfrm>
            <a:off x="448091" y="1717039"/>
            <a:ext cx="8238707" cy="4453486"/>
          </a:xfrm>
        </p:spPr>
        <p:txBody>
          <a:bodyPr>
            <a:normAutofit/>
          </a:bodyPr>
          <a:lstStyle/>
          <a:p>
            <a:r>
              <a:rPr lang="en-US" sz="2000" dirty="0"/>
              <a:t>Curriculum:</a:t>
            </a:r>
          </a:p>
          <a:p>
            <a:pPr lvl="1"/>
            <a:r>
              <a:rPr lang="en-US" sz="1800" dirty="0"/>
              <a:t>Develop a </a:t>
            </a:r>
            <a:r>
              <a:rPr lang="en-US" sz="1800" i="1" dirty="0"/>
              <a:t>Common Read </a:t>
            </a:r>
            <a:r>
              <a:rPr lang="en-US" sz="1800" dirty="0"/>
              <a:t>program and choose a book that focuses on diversity related issues for students to read their first semester</a:t>
            </a:r>
            <a:endParaRPr lang="en-US" sz="1800" i="1" dirty="0"/>
          </a:p>
          <a:p>
            <a:pPr lvl="1"/>
            <a:r>
              <a:rPr lang="en-US" sz="1800" dirty="0"/>
              <a:t>Encourage faculty to develop more educational opportunities and class activities related to diversity in their courses</a:t>
            </a:r>
          </a:p>
          <a:p>
            <a:pPr lvl="1"/>
            <a:r>
              <a:rPr lang="en-US" sz="1800" dirty="0"/>
              <a:t>Support scholarship and experiential learning strategies that work to improve diversity and inclusion both on campus and in the Shoals community</a:t>
            </a:r>
          </a:p>
          <a:p>
            <a:pPr lvl="1"/>
            <a:r>
              <a:rPr lang="en-US" sz="1800" dirty="0"/>
              <a:t>Develop an African-American/Black Studies program</a:t>
            </a:r>
          </a:p>
          <a:p>
            <a:pPr lvl="1"/>
            <a:r>
              <a:rPr lang="en-US" sz="1800" dirty="0"/>
              <a:t>Provide more advertising for our existing programs in Women’s Studies, Global Studies, Asian Studies, and Latin American Studies</a:t>
            </a:r>
            <a:endParaRPr lang="en-US" sz="2000" dirty="0"/>
          </a:p>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19</a:t>
            </a:fld>
            <a:endParaRPr lang="en-US" dirty="0"/>
          </a:p>
        </p:txBody>
      </p:sp>
    </p:spTree>
    <p:extLst>
      <p:ext uri="{BB962C8B-B14F-4D97-AF65-F5344CB8AC3E}">
        <p14:creationId xmlns:p14="http://schemas.microsoft.com/office/powerpoint/2010/main" val="129261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1A8AF9B1-7D64-4564-969F-CB2B27ED9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walking down a street next to a tree&#10;&#10;Description generated with very high confidence">
            <a:extLst>
              <a:ext uri="{FF2B5EF4-FFF2-40B4-BE49-F238E27FC236}">
                <a16:creationId xmlns:a16="http://schemas.microsoft.com/office/drawing/2014/main" id="{6782B52B-90F0-4544-8F37-16EB01D0B45D}"/>
              </a:ext>
            </a:extLst>
          </p:cNvPr>
          <p:cNvPicPr>
            <a:picLocks noChangeAspect="1"/>
          </p:cNvPicPr>
          <p:nvPr/>
        </p:nvPicPr>
        <p:blipFill rotWithShape="1">
          <a:blip r:embed="rId2">
            <a:extLst>
              <a:ext uri="{28A0092B-C50C-407E-A947-70E740481C1C}">
                <a14:useLocalDpi xmlns:a14="http://schemas.microsoft.com/office/drawing/2010/main" val="0"/>
              </a:ext>
            </a:extLst>
          </a:blip>
          <a:srcRect l="6624" t="9091" r="12468"/>
          <a:stretch/>
        </p:blipFill>
        <p:spPr>
          <a:xfrm>
            <a:off x="20" y="10"/>
            <a:ext cx="9143980" cy="6857990"/>
          </a:xfrm>
          <a:prstGeom prst="rect">
            <a:avLst/>
          </a:prstGeom>
        </p:spPr>
      </p:pic>
      <p:grpSp>
        <p:nvGrpSpPr>
          <p:cNvPr id="34" name="Group 28">
            <a:extLst>
              <a:ext uri="{FF2B5EF4-FFF2-40B4-BE49-F238E27FC236}">
                <a16:creationId xmlns:a16="http://schemas.microsoft.com/office/drawing/2014/main" id="{8D854759-2D3E-4B54-A780-D84D49E80F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2"/>
            <a:chOff x="438068" y="457200"/>
            <a:chExt cx="3703320" cy="5935132"/>
          </a:xfrm>
        </p:grpSpPr>
        <p:sp>
          <p:nvSpPr>
            <p:cNvPr id="30" name="Rectangle 29">
              <a:extLst>
                <a:ext uri="{FF2B5EF4-FFF2-40B4-BE49-F238E27FC236}">
                  <a16:creationId xmlns:a16="http://schemas.microsoft.com/office/drawing/2014/main" id="{459856EA-FC8A-44D1-BC3D-2B8EDD0C86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5" name="Rectangle 30">
              <a:extLst>
                <a:ext uri="{FF2B5EF4-FFF2-40B4-BE49-F238E27FC236}">
                  <a16:creationId xmlns:a16="http://schemas.microsoft.com/office/drawing/2014/main" id="{C1038B56-933B-44DD-AF10-63436FCCFB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4EF6011-C291-4212-B7D2-0CB718E99238}"/>
              </a:ext>
            </a:extLst>
          </p:cNvPr>
          <p:cNvSpPr>
            <a:spLocks noGrp="1"/>
          </p:cNvSpPr>
          <p:nvPr>
            <p:ph type="title"/>
          </p:nvPr>
        </p:nvSpPr>
        <p:spPr>
          <a:xfrm>
            <a:off x="435894" y="685800"/>
            <a:ext cx="2559050" cy="1372177"/>
          </a:xfrm>
        </p:spPr>
        <p:txBody>
          <a:bodyPr anchor="ctr">
            <a:normAutofit/>
          </a:bodyPr>
          <a:lstStyle/>
          <a:p>
            <a:r>
              <a:rPr lang="en-US" dirty="0"/>
              <a:t>ROAD MAP</a:t>
            </a:r>
          </a:p>
        </p:txBody>
      </p:sp>
      <p:sp>
        <p:nvSpPr>
          <p:cNvPr id="4" name="Slide Number Placeholder 3">
            <a:extLst>
              <a:ext uri="{FF2B5EF4-FFF2-40B4-BE49-F238E27FC236}">
                <a16:creationId xmlns:a16="http://schemas.microsoft.com/office/drawing/2014/main" id="{2F10EBF3-87F5-4EF4-877E-82D0B847840C}"/>
              </a:ext>
            </a:extLst>
          </p:cNvPr>
          <p:cNvSpPr>
            <a:spLocks noGrp="1"/>
          </p:cNvSpPr>
          <p:nvPr>
            <p:ph type="sldNum" sz="quarter" idx="12"/>
          </p:nvPr>
        </p:nvSpPr>
        <p:spPr>
          <a:xfrm>
            <a:off x="2590800" y="766071"/>
            <a:ext cx="408655" cy="365125"/>
          </a:xfrm>
        </p:spPr>
        <p:txBody>
          <a:bodyPr>
            <a:normAutofit/>
          </a:bodyPr>
          <a:lstStyle/>
          <a:p>
            <a:pPr>
              <a:spcAft>
                <a:spcPts val="600"/>
              </a:spcAft>
            </a:pPr>
            <a:fld id="{48AA7D70-BA86-4620-B0D7-CD108CFA6D6C}" type="slidenum">
              <a:rPr lang="en-US" smtClean="0"/>
              <a:pPr>
                <a:spcAft>
                  <a:spcPts val="600"/>
                </a:spcAft>
              </a:pPr>
              <a:t>2</a:t>
            </a:fld>
            <a:endParaRPr lang="en-US"/>
          </a:p>
        </p:txBody>
      </p:sp>
      <p:sp>
        <p:nvSpPr>
          <p:cNvPr id="3" name="Content Placeholder 2">
            <a:extLst>
              <a:ext uri="{FF2B5EF4-FFF2-40B4-BE49-F238E27FC236}">
                <a16:creationId xmlns:a16="http://schemas.microsoft.com/office/drawing/2014/main" id="{D473AB1A-EA15-4EB7-A614-AEA12B81FCEF}"/>
              </a:ext>
            </a:extLst>
          </p:cNvPr>
          <p:cNvSpPr>
            <a:spLocks noGrp="1"/>
          </p:cNvSpPr>
          <p:nvPr>
            <p:ph idx="1"/>
          </p:nvPr>
        </p:nvSpPr>
        <p:spPr>
          <a:xfrm>
            <a:off x="435894" y="1981201"/>
            <a:ext cx="2561306" cy="4258732"/>
          </a:xfrm>
        </p:spPr>
        <p:txBody>
          <a:bodyPr>
            <a:normAutofit/>
          </a:bodyPr>
          <a:lstStyle/>
          <a:p>
            <a:r>
              <a:rPr lang="en-US" dirty="0">
                <a:solidFill>
                  <a:schemeClr val="bg1"/>
                </a:solidFill>
              </a:rPr>
              <a:t>Commission of Study</a:t>
            </a:r>
          </a:p>
          <a:p>
            <a:r>
              <a:rPr lang="en-US" dirty="0">
                <a:solidFill>
                  <a:schemeClr val="bg1"/>
                </a:solidFill>
              </a:rPr>
              <a:t>Research Design</a:t>
            </a:r>
          </a:p>
          <a:p>
            <a:r>
              <a:rPr lang="en-US" dirty="0">
                <a:solidFill>
                  <a:schemeClr val="bg1"/>
                </a:solidFill>
              </a:rPr>
              <a:t>Preview Findings</a:t>
            </a:r>
          </a:p>
          <a:p>
            <a:pPr lvl="1"/>
            <a:r>
              <a:rPr lang="en-US" dirty="0">
                <a:solidFill>
                  <a:schemeClr val="bg1"/>
                </a:solidFill>
              </a:rPr>
              <a:t>Faculty &amp; Staff Survey Results</a:t>
            </a:r>
          </a:p>
          <a:p>
            <a:pPr lvl="1"/>
            <a:r>
              <a:rPr lang="en-US" dirty="0">
                <a:solidFill>
                  <a:schemeClr val="bg1"/>
                </a:solidFill>
              </a:rPr>
              <a:t>Student Survey Results</a:t>
            </a:r>
          </a:p>
          <a:p>
            <a:r>
              <a:rPr lang="en-US" dirty="0" smtClean="0">
                <a:solidFill>
                  <a:schemeClr val="bg1"/>
                </a:solidFill>
              </a:rPr>
              <a:t>Recommendations</a:t>
            </a:r>
          </a:p>
          <a:p>
            <a:r>
              <a:rPr lang="en-US" dirty="0" smtClean="0">
                <a:solidFill>
                  <a:schemeClr val="bg1"/>
                </a:solidFill>
              </a:rPr>
              <a:t>Discussion</a:t>
            </a:r>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2658216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cont.</a:t>
            </a:r>
          </a:p>
        </p:txBody>
      </p:sp>
      <p:sp>
        <p:nvSpPr>
          <p:cNvPr id="18" name="Content Placeholder 17"/>
          <p:cNvSpPr>
            <a:spLocks noGrp="1"/>
          </p:cNvSpPr>
          <p:nvPr>
            <p:ph idx="1"/>
          </p:nvPr>
        </p:nvSpPr>
        <p:spPr>
          <a:xfrm>
            <a:off x="448091" y="1717039"/>
            <a:ext cx="8238707" cy="4453486"/>
          </a:xfrm>
        </p:spPr>
        <p:txBody>
          <a:bodyPr>
            <a:normAutofit fontScale="92500" lnSpcReduction="20000"/>
          </a:bodyPr>
          <a:lstStyle/>
          <a:p>
            <a:r>
              <a:rPr lang="en-US" sz="2000" dirty="0"/>
              <a:t>Policy:</a:t>
            </a:r>
          </a:p>
          <a:p>
            <a:pPr lvl="1"/>
            <a:r>
              <a:rPr lang="en-US" dirty="0"/>
              <a:t>Design new policies that contribute to an inclusive campus environment that reflect the University approved definition of diversity</a:t>
            </a:r>
          </a:p>
          <a:p>
            <a:pPr lvl="1"/>
            <a:r>
              <a:rPr lang="en-US" dirty="0"/>
              <a:t>Strengthen existing policies regarding discrimination on campus to establish a transparent process for conduct issues, which will ensure equitable treatment and accountability for all students. Students need to be familiar with the role of the </a:t>
            </a:r>
            <a:r>
              <a:rPr lang="en-US" dirty="0" smtClean="0"/>
              <a:t>Ombudsman </a:t>
            </a:r>
            <a:r>
              <a:rPr lang="en-US" dirty="0"/>
              <a:t>in the grievance process or create additional contact outside the conduct office for students who feel they have received inequitable treatment in the conduct process</a:t>
            </a:r>
          </a:p>
          <a:p>
            <a:pPr lvl="1"/>
            <a:r>
              <a:rPr lang="en-US" dirty="0"/>
              <a:t>Clarify and articulate the parameters of religion on campus. UNA should also model these set parameters by refraining from endorsing any religion during university-sponsored events (e.g., convocation, graduation, award ceremonies, etc.)</a:t>
            </a:r>
          </a:p>
          <a:p>
            <a:pPr lvl="1"/>
            <a:r>
              <a:rPr lang="en-US" dirty="0"/>
              <a:t>Create University-supported Safe Zone training and promote LGBTQ equality</a:t>
            </a:r>
          </a:p>
          <a:p>
            <a:pPr lvl="1"/>
            <a:r>
              <a:rPr lang="en-US" dirty="0"/>
              <a:t>Explore options of themed housing with Residence Life to increase student sense of belonging</a:t>
            </a:r>
          </a:p>
          <a:p>
            <a:pPr lvl="1"/>
            <a:r>
              <a:rPr lang="en-US" dirty="0"/>
              <a:t>Ensure that all classes are accessible for students with disabilities and that campus buildings are ADA compliant</a:t>
            </a:r>
          </a:p>
          <a:p>
            <a:pPr lvl="1"/>
            <a:r>
              <a:rPr lang="en-US" dirty="0"/>
              <a:t>Develop a policy to distinguish and clarify the difference between free speech and hate speech</a:t>
            </a:r>
          </a:p>
          <a:p>
            <a:pPr lvl="1"/>
            <a:r>
              <a:rPr lang="en-US" dirty="0"/>
              <a:t>Develop transparent hiring, promotion, and reappointment processes and utilize them</a:t>
            </a:r>
          </a:p>
          <a:p>
            <a:pPr marL="0" indent="0">
              <a:buNone/>
            </a:pPr>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20</a:t>
            </a:fld>
            <a:endParaRPr lang="en-US" dirty="0"/>
          </a:p>
        </p:txBody>
      </p:sp>
      <p:sp>
        <p:nvSpPr>
          <p:cNvPr id="11" name="Content Placeholder 17">
            <a:extLst>
              <a:ext uri="{FF2B5EF4-FFF2-40B4-BE49-F238E27FC236}">
                <a16:creationId xmlns:a16="http://schemas.microsoft.com/office/drawing/2014/main" id="{B0FCAE07-8851-490D-B6AF-B9B6E1A7E7E6}"/>
              </a:ext>
            </a:extLst>
          </p:cNvPr>
          <p:cNvSpPr txBox="1">
            <a:spLocks/>
          </p:cNvSpPr>
          <p:nvPr/>
        </p:nvSpPr>
        <p:spPr>
          <a:xfrm>
            <a:off x="457200" y="4928810"/>
            <a:ext cx="3899527" cy="1752312"/>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rgbClr val="DA9F11"/>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rgbClr val="DA9F11"/>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rgbClr val="DA9F11"/>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rgbClr val="DA9F11"/>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rgbClr val="DA9F11"/>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US" dirty="0"/>
          </a:p>
          <a:p>
            <a:pPr marL="0" indent="0">
              <a:buFont typeface="Wingdings 2" panose="05020102010507070707" pitchFamily="18" charset="2"/>
              <a:buNone/>
            </a:pPr>
            <a:endParaRPr lang="en-US" dirty="0"/>
          </a:p>
          <a:p>
            <a:pPr marL="0" indent="0">
              <a:buFont typeface="Wingdings 2" panose="05020102010507070707" pitchFamily="18" charset="2"/>
              <a:buNone/>
            </a:pPr>
            <a:endParaRPr lang="en-US" dirty="0"/>
          </a:p>
          <a:p>
            <a:endParaRPr lang="en-US" dirty="0"/>
          </a:p>
        </p:txBody>
      </p:sp>
    </p:spTree>
    <p:extLst>
      <p:ext uri="{BB962C8B-B14F-4D97-AF65-F5344CB8AC3E}">
        <p14:creationId xmlns:p14="http://schemas.microsoft.com/office/powerpoint/2010/main" val="2626943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Benchmarks for ACADEMIC YEAR 2018-19</a:t>
            </a:r>
          </a:p>
        </p:txBody>
      </p:sp>
      <p:sp>
        <p:nvSpPr>
          <p:cNvPr id="18" name="Content Placeholder 17"/>
          <p:cNvSpPr>
            <a:spLocks noGrp="1"/>
          </p:cNvSpPr>
          <p:nvPr>
            <p:ph idx="1"/>
          </p:nvPr>
        </p:nvSpPr>
        <p:spPr>
          <a:xfrm>
            <a:off x="448091" y="1717039"/>
            <a:ext cx="8238707" cy="4964083"/>
          </a:xfrm>
        </p:spPr>
        <p:txBody>
          <a:bodyPr>
            <a:normAutofit/>
          </a:bodyPr>
          <a:lstStyle/>
          <a:p>
            <a:pPr marL="0" indent="0">
              <a:buNone/>
            </a:pPr>
            <a:r>
              <a:rPr lang="en-US" dirty="0"/>
              <a:t>Here are a few measurable, realistic, implementable goals:</a:t>
            </a:r>
          </a:p>
          <a:p>
            <a:r>
              <a:rPr lang="en-US" dirty="0"/>
              <a:t>Welcome the first President’s Diversity Faculty Fellow in Fall 2018 &amp; Recruit second Fellow to begin Fall 2019</a:t>
            </a:r>
          </a:p>
          <a:p>
            <a:r>
              <a:rPr lang="en-US" dirty="0"/>
              <a:t>Establish a “common book” or “common reader” program focused on diversity and inclusion, with Fall 2019 implementation in all FYE courses (across 35 sections) and 10 to 15 campus events, including Residence Halls</a:t>
            </a:r>
          </a:p>
          <a:p>
            <a:r>
              <a:rPr lang="en-US" dirty="0"/>
              <a:t>Formal proposal and implementation of an African American/Black Studies major or minor (Fall 2019 launch)</a:t>
            </a:r>
          </a:p>
          <a:p>
            <a:r>
              <a:rPr lang="en-US" dirty="0"/>
              <a:t>Implementation of 11 recommendations from the Campus Climate Diversity Study</a:t>
            </a:r>
          </a:p>
          <a:p>
            <a:r>
              <a:rPr lang="en-US" dirty="0"/>
              <a:t>Develop and implement a Center for Social Inclusion</a:t>
            </a:r>
          </a:p>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21</a:t>
            </a:fld>
            <a:endParaRPr lang="en-US" dirty="0"/>
          </a:p>
        </p:txBody>
      </p:sp>
    </p:spTree>
    <p:extLst>
      <p:ext uri="{BB962C8B-B14F-4D97-AF65-F5344CB8AC3E}">
        <p14:creationId xmlns:p14="http://schemas.microsoft.com/office/powerpoint/2010/main" val="2897611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F788-318C-4475-909A-867ABA9F817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F04B6EA-46DF-4B34-9D9E-6E25BAAE7AC0}"/>
              </a:ext>
            </a:extLst>
          </p:cNvPr>
          <p:cNvSpPr>
            <a:spLocks noGrp="1"/>
          </p:cNvSpPr>
          <p:nvPr>
            <p:ph idx="1"/>
          </p:nvPr>
        </p:nvSpPr>
        <p:spPr/>
        <p:txBody>
          <a:bodyPr/>
          <a:lstStyle/>
          <a:p>
            <a:r>
              <a:rPr lang="en-US" dirty="0"/>
              <a:t>For results of the Campus Climate Survey 2018 Report, visit </a:t>
            </a:r>
          </a:p>
          <a:p>
            <a:r>
              <a:rPr lang="en-US" dirty="0"/>
              <a:t>For update progress towards the Strategic Diversity and Inclusion Plan, (link to website)</a:t>
            </a:r>
          </a:p>
          <a:p>
            <a:r>
              <a:rPr lang="en-US" dirty="0"/>
              <a:t>To access the Diversity Statement, visit </a:t>
            </a:r>
            <a:r>
              <a:rPr lang="en-US" dirty="0">
                <a:hlinkClick r:id="rId2"/>
              </a:rPr>
              <a:t>https://www.una.edu/diversity/</a:t>
            </a:r>
            <a:r>
              <a:rPr lang="en-US" dirty="0"/>
              <a:t> </a:t>
            </a:r>
            <a:r>
              <a:rPr lang="en-US" dirty="0" smtClean="0"/>
              <a:t> </a:t>
            </a:r>
            <a:endParaRPr lang="en-US" dirty="0"/>
          </a:p>
          <a:p>
            <a:r>
              <a:rPr lang="en-US" dirty="0"/>
              <a:t>For information about Diversity and Institutional Equity, visit </a:t>
            </a:r>
            <a:r>
              <a:rPr lang="en-US" dirty="0">
                <a:hlinkClick r:id="rId2"/>
              </a:rPr>
              <a:t>https://www.una.edu/diversity/</a:t>
            </a:r>
            <a:r>
              <a:rPr lang="en-US" dirty="0"/>
              <a:t> </a:t>
            </a:r>
          </a:p>
          <a:p>
            <a:r>
              <a:rPr lang="en-US" dirty="0"/>
              <a:t>For information about Title IX, visit </a:t>
            </a:r>
            <a:r>
              <a:rPr lang="en-US" dirty="0">
                <a:hlinkClick r:id="rId3"/>
              </a:rPr>
              <a:t>https://www.una.edu/titleix/</a:t>
            </a:r>
            <a:r>
              <a:rPr lang="en-US" dirty="0"/>
              <a:t> </a:t>
            </a:r>
            <a:endParaRPr lang="en-US" dirty="0" smtClean="0"/>
          </a:p>
          <a:p>
            <a:r>
              <a:rPr lang="en-US" dirty="0" smtClean="0"/>
              <a:t>To access additional baseline data, visit (link to website)</a:t>
            </a:r>
            <a:endParaRPr lang="en-US" dirty="0" smtClean="0"/>
          </a:p>
          <a:p>
            <a:pPr marL="0" indent="0">
              <a:buNone/>
            </a:pPr>
            <a:endParaRPr lang="en-US" dirty="0"/>
          </a:p>
        </p:txBody>
      </p:sp>
      <p:sp>
        <p:nvSpPr>
          <p:cNvPr id="4" name="Slide Number Placeholder 3">
            <a:extLst>
              <a:ext uri="{FF2B5EF4-FFF2-40B4-BE49-F238E27FC236}">
                <a16:creationId xmlns:a16="http://schemas.microsoft.com/office/drawing/2014/main" id="{6B9DCB8A-5A22-41CA-A6DB-5403EE7A8707}"/>
              </a:ext>
            </a:extLst>
          </p:cNvPr>
          <p:cNvSpPr>
            <a:spLocks noGrp="1"/>
          </p:cNvSpPr>
          <p:nvPr>
            <p:ph type="sldNum" sz="quarter" idx="12"/>
          </p:nvPr>
        </p:nvSpPr>
        <p:spPr/>
        <p:txBody>
          <a:bodyPr/>
          <a:lstStyle/>
          <a:p>
            <a:fld id="{48AA7D70-BA86-4620-B0D7-CD108CFA6D6C}" type="slidenum">
              <a:rPr lang="en-US" smtClean="0"/>
              <a:pPr/>
              <a:t>22</a:t>
            </a:fld>
            <a:endParaRPr lang="en-US" dirty="0"/>
          </a:p>
        </p:txBody>
      </p:sp>
    </p:spTree>
    <p:extLst>
      <p:ext uri="{BB962C8B-B14F-4D97-AF65-F5344CB8AC3E}">
        <p14:creationId xmlns:p14="http://schemas.microsoft.com/office/powerpoint/2010/main" val="2837877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1EC1-E236-44A7-907B-40E67469462E}"/>
              </a:ext>
            </a:extLst>
          </p:cNvPr>
          <p:cNvSpPr>
            <a:spLocks noGrp="1"/>
          </p:cNvSpPr>
          <p:nvPr>
            <p:ph type="title"/>
          </p:nvPr>
        </p:nvSpPr>
        <p:spPr/>
        <p:txBody>
          <a:bodyPr>
            <a:normAutofit/>
          </a:bodyPr>
          <a:lstStyle/>
          <a:p>
            <a:pPr algn="ctr"/>
            <a:r>
              <a:rPr lang="en-US" sz="5400" dirty="0"/>
              <a:t>DISCUSSION</a:t>
            </a:r>
          </a:p>
        </p:txBody>
      </p:sp>
      <p:sp>
        <p:nvSpPr>
          <p:cNvPr id="3" name="Slide Number Placeholder 2">
            <a:extLst>
              <a:ext uri="{FF2B5EF4-FFF2-40B4-BE49-F238E27FC236}">
                <a16:creationId xmlns:a16="http://schemas.microsoft.com/office/drawing/2014/main" id="{7876357F-C4A6-4018-BD5E-BD537F16BE23}"/>
              </a:ext>
            </a:extLst>
          </p:cNvPr>
          <p:cNvSpPr>
            <a:spLocks noGrp="1"/>
          </p:cNvSpPr>
          <p:nvPr>
            <p:ph type="sldNum" sz="quarter" idx="12"/>
          </p:nvPr>
        </p:nvSpPr>
        <p:spPr/>
        <p:txBody>
          <a:bodyPr/>
          <a:lstStyle/>
          <a:p>
            <a:fld id="{48AA7D70-BA86-4620-B0D7-CD108CFA6D6C}" type="slidenum">
              <a:rPr lang="en-US" smtClean="0">
                <a:solidFill>
                  <a:srgbClr val="C49500"/>
                </a:solidFill>
              </a:rPr>
              <a:pPr/>
              <a:t>23</a:t>
            </a:fld>
            <a:endParaRPr lang="en-US" dirty="0">
              <a:solidFill>
                <a:srgbClr val="C49500"/>
              </a:solidFill>
            </a:endParaRPr>
          </a:p>
        </p:txBody>
      </p:sp>
    </p:spTree>
    <p:extLst>
      <p:ext uri="{BB962C8B-B14F-4D97-AF65-F5344CB8AC3E}">
        <p14:creationId xmlns:p14="http://schemas.microsoft.com/office/powerpoint/2010/main" val="2015034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COMMISION OF STUDY</a:t>
            </a:r>
          </a:p>
        </p:txBody>
      </p:sp>
      <p:sp>
        <p:nvSpPr>
          <p:cNvPr id="3" name="Content Placeholder 2"/>
          <p:cNvSpPr>
            <a:spLocks noGrp="1"/>
          </p:cNvSpPr>
          <p:nvPr>
            <p:ph idx="1"/>
          </p:nvPr>
        </p:nvSpPr>
        <p:spPr/>
        <p:txBody>
          <a:bodyPr>
            <a:normAutofit/>
          </a:bodyPr>
          <a:lstStyle/>
          <a:p>
            <a:r>
              <a:rPr lang="en-US" sz="2400" dirty="0"/>
              <a:t>Fall 2017, this study was commissioned by the Office of Academic Affairs and was comprised of members from various colleges and departments</a:t>
            </a:r>
          </a:p>
          <a:p>
            <a:r>
              <a:rPr lang="en-US" sz="2400" dirty="0"/>
              <a:t>Purpose: </a:t>
            </a:r>
          </a:p>
          <a:p>
            <a:pPr lvl="1"/>
            <a:r>
              <a:rPr lang="en-US" sz="2400" dirty="0"/>
              <a:t>This survey was conducted to provide UNA with critical information regarding our campus climate, campus resources, and experiences of our students, faculty, and staff</a:t>
            </a:r>
          </a:p>
          <a:p>
            <a:pPr marL="0" indent="0">
              <a:buNone/>
            </a:pPr>
            <a:endParaRPr lang="en-US" dirty="0"/>
          </a:p>
        </p:txBody>
      </p:sp>
      <p:sp>
        <p:nvSpPr>
          <p:cNvPr id="4" name="Slide Number Placeholder 3"/>
          <p:cNvSpPr>
            <a:spLocks noGrp="1"/>
          </p:cNvSpPr>
          <p:nvPr>
            <p:ph type="sldNum" sz="quarter" idx="12"/>
          </p:nvPr>
        </p:nvSpPr>
        <p:spPr/>
        <p:txBody>
          <a:bodyPr/>
          <a:lstStyle/>
          <a:p>
            <a:fld id="{48AA7D70-BA86-4620-B0D7-CD108CFA6D6C}" type="slidenum">
              <a:rPr lang="en-US" smtClean="0"/>
              <a:pPr/>
              <a:t>3</a:t>
            </a:fld>
            <a:endParaRPr lang="en-US" dirty="0"/>
          </a:p>
        </p:txBody>
      </p:sp>
    </p:spTree>
    <p:extLst>
      <p:ext uri="{BB962C8B-B14F-4D97-AF65-F5344CB8AC3E}">
        <p14:creationId xmlns:p14="http://schemas.microsoft.com/office/powerpoint/2010/main" val="1459876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a:t>
            </a:r>
          </a:p>
        </p:txBody>
      </p:sp>
      <p:sp>
        <p:nvSpPr>
          <p:cNvPr id="18" name="Content Placeholder 17"/>
          <p:cNvSpPr>
            <a:spLocks noGrp="1"/>
          </p:cNvSpPr>
          <p:nvPr>
            <p:ph idx="1"/>
          </p:nvPr>
        </p:nvSpPr>
        <p:spPr>
          <a:xfrm>
            <a:off x="448091" y="1717039"/>
            <a:ext cx="8238707" cy="4964083"/>
          </a:xfrm>
        </p:spPr>
        <p:txBody>
          <a:bodyPr>
            <a:normAutofit/>
          </a:bodyPr>
          <a:lstStyle/>
          <a:p>
            <a:r>
              <a:rPr lang="en-US" sz="2000" dirty="0"/>
              <a:t>The committee used a multi-method design including Qualtrics survey and focus group questions</a:t>
            </a:r>
          </a:p>
          <a:p>
            <a:r>
              <a:rPr lang="en-US" sz="2000" dirty="0"/>
              <a:t>Survey launched February 5 – closed April 2, 2018</a:t>
            </a:r>
          </a:p>
          <a:p>
            <a:r>
              <a:rPr lang="en-US" sz="2000" dirty="0"/>
              <a:t>Three focus groups conducted spring 2018 semester (February 27, March1, and March 6)</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4</a:t>
            </a:fld>
            <a:endParaRPr lang="en-US" dirty="0"/>
          </a:p>
        </p:txBody>
      </p:sp>
      <p:graphicFrame>
        <p:nvGraphicFramePr>
          <p:cNvPr id="3" name="Table 2">
            <a:extLst>
              <a:ext uri="{FF2B5EF4-FFF2-40B4-BE49-F238E27FC236}">
                <a16:creationId xmlns:a16="http://schemas.microsoft.com/office/drawing/2014/main" id="{E3D94DCF-6290-4ED9-927B-EBA1DF969F25}"/>
              </a:ext>
            </a:extLst>
          </p:cNvPr>
          <p:cNvGraphicFramePr>
            <a:graphicFrameLocks noGrp="1"/>
          </p:cNvGraphicFramePr>
          <p:nvPr>
            <p:extLst>
              <p:ext uri="{D42A27DB-BD31-4B8C-83A1-F6EECF244321}">
                <p14:modId xmlns:p14="http://schemas.microsoft.com/office/powerpoint/2010/main" val="3668488779"/>
              </p:ext>
            </p:extLst>
          </p:nvPr>
        </p:nvGraphicFramePr>
        <p:xfrm>
          <a:off x="446316" y="3733800"/>
          <a:ext cx="7772400" cy="11125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407886732"/>
                    </a:ext>
                  </a:extLst>
                </a:gridCol>
                <a:gridCol w="1905000">
                  <a:extLst>
                    <a:ext uri="{9D8B030D-6E8A-4147-A177-3AD203B41FA5}">
                      <a16:colId xmlns:a16="http://schemas.microsoft.com/office/drawing/2014/main" val="2983582062"/>
                    </a:ext>
                  </a:extLst>
                </a:gridCol>
                <a:gridCol w="2286000">
                  <a:extLst>
                    <a:ext uri="{9D8B030D-6E8A-4147-A177-3AD203B41FA5}">
                      <a16:colId xmlns:a16="http://schemas.microsoft.com/office/drawing/2014/main" val="2479354098"/>
                    </a:ext>
                  </a:extLst>
                </a:gridCol>
                <a:gridCol w="2514600">
                  <a:extLst>
                    <a:ext uri="{9D8B030D-6E8A-4147-A177-3AD203B41FA5}">
                      <a16:colId xmlns:a16="http://schemas.microsoft.com/office/drawing/2014/main" val="3323245549"/>
                    </a:ext>
                  </a:extLst>
                </a:gridCol>
              </a:tblGrid>
              <a:tr h="370840">
                <a:tc>
                  <a:txBody>
                    <a:bodyPr/>
                    <a:lstStyle/>
                    <a:p>
                      <a:endParaRPr lang="en-US" dirty="0"/>
                    </a:p>
                  </a:txBody>
                  <a:tcPr/>
                </a:tc>
                <a:tc>
                  <a:txBody>
                    <a:bodyPr/>
                    <a:lstStyle/>
                    <a:p>
                      <a:r>
                        <a:rPr lang="en-US" dirty="0"/>
                        <a:t>Total contacted</a:t>
                      </a:r>
                    </a:p>
                  </a:txBody>
                  <a:tcPr/>
                </a:tc>
                <a:tc>
                  <a:txBody>
                    <a:bodyPr/>
                    <a:lstStyle/>
                    <a:p>
                      <a:r>
                        <a:rPr lang="en-US" dirty="0"/>
                        <a:t>Responses received</a:t>
                      </a:r>
                    </a:p>
                  </a:txBody>
                  <a:tcPr/>
                </a:tc>
                <a:tc>
                  <a:txBody>
                    <a:bodyPr/>
                    <a:lstStyle/>
                    <a:p>
                      <a:r>
                        <a:rPr lang="en-US" dirty="0"/>
                        <a:t>Participation rate</a:t>
                      </a:r>
                    </a:p>
                  </a:txBody>
                  <a:tcPr/>
                </a:tc>
                <a:extLst>
                  <a:ext uri="{0D108BD9-81ED-4DB2-BD59-A6C34878D82A}">
                    <a16:rowId xmlns:a16="http://schemas.microsoft.com/office/drawing/2014/main" val="4239055130"/>
                  </a:ext>
                </a:extLst>
              </a:tr>
              <a:tr h="370840">
                <a:tc>
                  <a:txBody>
                    <a:bodyPr/>
                    <a:lstStyle/>
                    <a:p>
                      <a:r>
                        <a:rPr lang="en-US" dirty="0"/>
                        <a:t>Faculty</a:t>
                      </a:r>
                    </a:p>
                  </a:txBody>
                  <a:tcPr/>
                </a:tc>
                <a:tc>
                  <a:txBody>
                    <a:bodyPr/>
                    <a:lstStyle/>
                    <a:p>
                      <a:pPr algn="ctr"/>
                      <a:r>
                        <a:rPr lang="en-US" dirty="0" smtClean="0"/>
                        <a:t>371</a:t>
                      </a:r>
                      <a:endParaRPr lang="en-US" dirty="0"/>
                    </a:p>
                  </a:txBody>
                  <a:tcPr/>
                </a:tc>
                <a:tc>
                  <a:txBody>
                    <a:bodyPr/>
                    <a:lstStyle/>
                    <a:p>
                      <a:pPr algn="ctr"/>
                      <a:r>
                        <a:rPr lang="en-US" dirty="0" smtClean="0"/>
                        <a:t>104</a:t>
                      </a:r>
                      <a:endParaRPr lang="en-US" dirty="0"/>
                    </a:p>
                  </a:txBody>
                  <a:tcPr/>
                </a:tc>
                <a:tc>
                  <a:txBody>
                    <a:bodyPr/>
                    <a:lstStyle/>
                    <a:p>
                      <a:pPr algn="ctr"/>
                      <a:r>
                        <a:rPr lang="en-US" dirty="0" smtClean="0"/>
                        <a:t>28%</a:t>
                      </a:r>
                      <a:endParaRPr lang="en-US" dirty="0"/>
                    </a:p>
                  </a:txBody>
                  <a:tcPr/>
                </a:tc>
                <a:extLst>
                  <a:ext uri="{0D108BD9-81ED-4DB2-BD59-A6C34878D82A}">
                    <a16:rowId xmlns:a16="http://schemas.microsoft.com/office/drawing/2014/main" val="285908108"/>
                  </a:ext>
                </a:extLst>
              </a:tr>
              <a:tr h="370840">
                <a:tc>
                  <a:txBody>
                    <a:bodyPr/>
                    <a:lstStyle/>
                    <a:p>
                      <a:r>
                        <a:rPr lang="en-US" dirty="0"/>
                        <a:t>Staff</a:t>
                      </a:r>
                    </a:p>
                  </a:txBody>
                  <a:tcPr/>
                </a:tc>
                <a:tc>
                  <a:txBody>
                    <a:bodyPr/>
                    <a:lstStyle/>
                    <a:p>
                      <a:pPr algn="ctr"/>
                      <a:r>
                        <a:rPr lang="en-US" dirty="0" smtClean="0"/>
                        <a:t>539</a:t>
                      </a:r>
                      <a:endParaRPr lang="en-US" dirty="0"/>
                    </a:p>
                  </a:txBody>
                  <a:tcPr/>
                </a:tc>
                <a:tc>
                  <a:txBody>
                    <a:bodyPr/>
                    <a:lstStyle/>
                    <a:p>
                      <a:pPr algn="ctr"/>
                      <a:r>
                        <a:rPr lang="en-US" dirty="0" smtClean="0"/>
                        <a:t>109</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366354535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89110247"/>
              </p:ext>
            </p:extLst>
          </p:nvPr>
        </p:nvGraphicFramePr>
        <p:xfrm>
          <a:off x="446316" y="5105400"/>
          <a:ext cx="6358383" cy="1483360"/>
        </p:xfrm>
        <a:graphic>
          <a:graphicData uri="http://schemas.openxmlformats.org/drawingml/2006/table">
            <a:tbl>
              <a:tblPr firstRow="1" bandRow="1">
                <a:tableStyleId>{5C22544A-7EE6-4342-B048-85BDC9FD1C3A}</a:tableStyleId>
              </a:tblPr>
              <a:tblGrid>
                <a:gridCol w="1044893">
                  <a:extLst>
                    <a:ext uri="{9D8B030D-6E8A-4147-A177-3AD203B41FA5}">
                      <a16:colId xmlns:a16="http://schemas.microsoft.com/office/drawing/2014/main" val="322483037"/>
                    </a:ext>
                  </a:extLst>
                </a:gridCol>
                <a:gridCol w="3183382">
                  <a:extLst>
                    <a:ext uri="{9D8B030D-6E8A-4147-A177-3AD203B41FA5}">
                      <a16:colId xmlns:a16="http://schemas.microsoft.com/office/drawing/2014/main" val="3215563035"/>
                    </a:ext>
                  </a:extLst>
                </a:gridCol>
                <a:gridCol w="2130108">
                  <a:extLst>
                    <a:ext uri="{9D8B030D-6E8A-4147-A177-3AD203B41FA5}">
                      <a16:colId xmlns:a16="http://schemas.microsoft.com/office/drawing/2014/main" val="2147657658"/>
                    </a:ext>
                  </a:extLst>
                </a:gridCol>
              </a:tblGrid>
              <a:tr h="370840">
                <a:tc>
                  <a:txBody>
                    <a:bodyPr/>
                    <a:lstStyle/>
                    <a:p>
                      <a:endParaRPr lang="en-US" dirty="0"/>
                    </a:p>
                  </a:txBody>
                  <a:tcPr/>
                </a:tc>
                <a:tc>
                  <a:txBody>
                    <a:bodyPr/>
                    <a:lstStyle/>
                    <a:p>
                      <a:r>
                        <a:rPr lang="en-US" dirty="0" smtClean="0"/>
                        <a:t>Completed some</a:t>
                      </a:r>
                      <a:r>
                        <a:rPr lang="en-US" baseline="0" dirty="0" smtClean="0"/>
                        <a:t> portion</a:t>
                      </a:r>
                      <a:endParaRPr lang="en-US" dirty="0"/>
                    </a:p>
                  </a:txBody>
                  <a:tcPr/>
                </a:tc>
                <a:tc>
                  <a:txBody>
                    <a:bodyPr/>
                    <a:lstStyle/>
                    <a:p>
                      <a:r>
                        <a:rPr lang="en-US" dirty="0" smtClean="0"/>
                        <a:t>Participation</a:t>
                      </a:r>
                      <a:r>
                        <a:rPr lang="en-US" baseline="0" dirty="0" smtClean="0"/>
                        <a:t> rate</a:t>
                      </a:r>
                      <a:endParaRPr lang="en-US" dirty="0"/>
                    </a:p>
                  </a:txBody>
                  <a:tcPr/>
                </a:tc>
                <a:extLst>
                  <a:ext uri="{0D108BD9-81ED-4DB2-BD59-A6C34878D82A}">
                    <a16:rowId xmlns:a16="http://schemas.microsoft.com/office/drawing/2014/main" val="2843449831"/>
                  </a:ext>
                </a:extLst>
              </a:tr>
              <a:tr h="370840">
                <a:tc>
                  <a:txBody>
                    <a:bodyPr/>
                    <a:lstStyle/>
                    <a:p>
                      <a:r>
                        <a:rPr lang="en-US" dirty="0" smtClean="0"/>
                        <a:t>Students</a:t>
                      </a:r>
                      <a:endParaRPr lang="en-US" dirty="0"/>
                    </a:p>
                  </a:txBody>
                  <a:tcPr/>
                </a:tc>
                <a:tc>
                  <a:txBody>
                    <a:bodyPr/>
                    <a:lstStyle/>
                    <a:p>
                      <a:pPr algn="ctr"/>
                      <a:r>
                        <a:rPr lang="en-US" dirty="0" smtClean="0"/>
                        <a:t>712</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3131375739"/>
                  </a:ext>
                </a:extLst>
              </a:tr>
              <a:tr h="370840">
                <a:tc>
                  <a:txBody>
                    <a:bodyPr/>
                    <a:lstStyle/>
                    <a:p>
                      <a:endParaRPr lang="en-US" dirty="0"/>
                    </a:p>
                  </a:txBody>
                  <a:tcPr>
                    <a:solidFill>
                      <a:schemeClr val="accent1"/>
                    </a:solidFill>
                  </a:tcPr>
                </a:tc>
                <a:tc>
                  <a:txBody>
                    <a:bodyPr/>
                    <a:lstStyle/>
                    <a:p>
                      <a:r>
                        <a:rPr lang="en-US" b="1" dirty="0" smtClean="0">
                          <a:solidFill>
                            <a:schemeClr val="bg1"/>
                          </a:solidFill>
                        </a:rPr>
                        <a:t>Provided demographic data</a:t>
                      </a:r>
                      <a:endParaRPr lang="en-US" b="1" dirty="0">
                        <a:solidFill>
                          <a:schemeClr val="bg1"/>
                        </a:solidFill>
                      </a:endParaRPr>
                    </a:p>
                  </a:txBody>
                  <a:tcPr>
                    <a:solidFill>
                      <a:schemeClr val="accent1"/>
                    </a:solidFill>
                  </a:tcPr>
                </a:tc>
                <a:tc>
                  <a:txBody>
                    <a:bodyPr/>
                    <a:lstStyle/>
                    <a:p>
                      <a:r>
                        <a:rPr lang="en-US" b="1" dirty="0" smtClean="0">
                          <a:solidFill>
                            <a:schemeClr val="bg1"/>
                          </a:solidFill>
                        </a:rPr>
                        <a:t>Participation</a:t>
                      </a:r>
                      <a:r>
                        <a:rPr lang="en-US" b="1" baseline="0" dirty="0" smtClean="0">
                          <a:solidFill>
                            <a:schemeClr val="bg1"/>
                          </a:solidFill>
                        </a:rPr>
                        <a:t> rate</a:t>
                      </a:r>
                      <a:endParaRPr lang="en-US" b="1" dirty="0">
                        <a:solidFill>
                          <a:schemeClr val="bg1"/>
                        </a:solidFill>
                      </a:endParaRPr>
                    </a:p>
                  </a:txBody>
                  <a:tcPr>
                    <a:solidFill>
                      <a:schemeClr val="accent1"/>
                    </a:solidFill>
                  </a:tcPr>
                </a:tc>
                <a:extLst>
                  <a:ext uri="{0D108BD9-81ED-4DB2-BD59-A6C34878D82A}">
                    <a16:rowId xmlns:a16="http://schemas.microsoft.com/office/drawing/2014/main" val="914120924"/>
                  </a:ext>
                </a:extLst>
              </a:tr>
              <a:tr h="370840">
                <a:tc>
                  <a:txBody>
                    <a:bodyPr/>
                    <a:lstStyle/>
                    <a:p>
                      <a:r>
                        <a:rPr lang="en-US" dirty="0" smtClean="0"/>
                        <a:t>Students </a:t>
                      </a:r>
                      <a:endParaRPr lang="en-US" dirty="0"/>
                    </a:p>
                  </a:txBody>
                  <a:tcPr/>
                </a:tc>
                <a:tc>
                  <a:txBody>
                    <a:bodyPr/>
                    <a:lstStyle/>
                    <a:p>
                      <a:pPr algn="ctr"/>
                      <a:r>
                        <a:rPr lang="en-US" dirty="0" smtClean="0"/>
                        <a:t>479</a:t>
                      </a:r>
                      <a:endParaRPr lang="en-US" dirty="0"/>
                    </a:p>
                  </a:txBody>
                  <a:tcPr/>
                </a:tc>
                <a:tc>
                  <a:txBody>
                    <a:bodyPr/>
                    <a:lstStyle/>
                    <a:p>
                      <a:pPr algn="ctr"/>
                      <a:r>
                        <a:rPr lang="en-US" dirty="0" smtClean="0"/>
                        <a:t>7%</a:t>
                      </a:r>
                      <a:endParaRPr lang="en-US" dirty="0"/>
                    </a:p>
                  </a:txBody>
                  <a:tcPr/>
                </a:tc>
                <a:extLst>
                  <a:ext uri="{0D108BD9-81ED-4DB2-BD59-A6C34878D82A}">
                    <a16:rowId xmlns:a16="http://schemas.microsoft.com/office/drawing/2014/main" val="740233304"/>
                  </a:ext>
                </a:extLst>
              </a:tr>
            </a:tbl>
          </a:graphicData>
        </a:graphic>
      </p:graphicFrame>
    </p:spTree>
    <p:extLst>
      <p:ext uri="{BB962C8B-B14F-4D97-AF65-F5344CB8AC3E}">
        <p14:creationId xmlns:p14="http://schemas.microsoft.com/office/powerpoint/2010/main" val="3068405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D795CF-5F70-4821-BB11-0B2B8FCCD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B1AC31-0B6C-4781-BA06-16BE17F8AF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9"/>
            <a:ext cx="5623962"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254D7F-7463-47BD-BD18-76F59B7CD82A}"/>
              </a:ext>
            </a:extLst>
          </p:cNvPr>
          <p:cNvSpPr>
            <a:spLocks noGrp="1"/>
          </p:cNvSpPr>
          <p:nvPr>
            <p:ph type="ctrTitle"/>
          </p:nvPr>
        </p:nvSpPr>
        <p:spPr>
          <a:xfrm>
            <a:off x="3434432" y="1419225"/>
            <a:ext cx="5098956" cy="2085869"/>
          </a:xfrm>
        </p:spPr>
        <p:txBody>
          <a:bodyPr>
            <a:normAutofit/>
          </a:bodyPr>
          <a:lstStyle/>
          <a:p>
            <a:r>
              <a:rPr lang="en-US">
                <a:solidFill>
                  <a:srgbClr val="FFFFFF"/>
                </a:solidFill>
              </a:rPr>
              <a:t>PREVIEW FINDINGS</a:t>
            </a:r>
          </a:p>
        </p:txBody>
      </p:sp>
      <p:sp>
        <p:nvSpPr>
          <p:cNvPr id="3" name="Subtitle 2">
            <a:extLst>
              <a:ext uri="{FF2B5EF4-FFF2-40B4-BE49-F238E27FC236}">
                <a16:creationId xmlns:a16="http://schemas.microsoft.com/office/drawing/2014/main" id="{97BF0046-1B2B-4359-84F2-EAF5245C91CA}"/>
              </a:ext>
            </a:extLst>
          </p:cNvPr>
          <p:cNvSpPr>
            <a:spLocks noGrp="1"/>
          </p:cNvSpPr>
          <p:nvPr>
            <p:ph type="subTitle" idx="1"/>
          </p:nvPr>
        </p:nvSpPr>
        <p:spPr>
          <a:xfrm>
            <a:off x="3434432" y="3505095"/>
            <a:ext cx="5098956" cy="1733655"/>
          </a:xfrm>
        </p:spPr>
        <p:txBody>
          <a:bodyPr>
            <a:normAutofit/>
          </a:bodyPr>
          <a:lstStyle/>
          <a:p>
            <a:r>
              <a:rPr lang="en-US">
                <a:solidFill>
                  <a:srgbClr val="EBEBEB"/>
                </a:solidFill>
              </a:rPr>
              <a:t>2018 REPORT – CAMPUS CLIMATE SURVEY</a:t>
            </a:r>
          </a:p>
        </p:txBody>
      </p:sp>
      <p:pic>
        <p:nvPicPr>
          <p:cNvPr id="8" name="Graphic 7" descr="Magnifying glass">
            <a:extLst>
              <a:ext uri="{FF2B5EF4-FFF2-40B4-BE49-F238E27FC236}">
                <a16:creationId xmlns:a16="http://schemas.microsoft.com/office/drawing/2014/main" id="{276993A9-C3A4-40C9-86F6-FB4B55C8B3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77724" y="2392970"/>
            <a:ext cx="2294126" cy="2294126"/>
          </a:xfrm>
          <a:prstGeom prst="rect">
            <a:avLst/>
          </a:prstGeom>
        </p:spPr>
      </p:pic>
      <p:sp>
        <p:nvSpPr>
          <p:cNvPr id="4" name="Slide Number Placeholder 3">
            <a:extLst>
              <a:ext uri="{FF2B5EF4-FFF2-40B4-BE49-F238E27FC236}">
                <a16:creationId xmlns:a16="http://schemas.microsoft.com/office/drawing/2014/main" id="{E0FB1717-28E7-4BCF-BEF7-6302EAB26B86}"/>
              </a:ext>
            </a:extLst>
          </p:cNvPr>
          <p:cNvSpPr>
            <a:spLocks noGrp="1"/>
          </p:cNvSpPr>
          <p:nvPr>
            <p:ph type="sldNum" sz="quarter" idx="12"/>
          </p:nvPr>
        </p:nvSpPr>
        <p:spPr>
          <a:xfrm>
            <a:off x="7918725" y="6400800"/>
            <a:ext cx="762330" cy="365125"/>
          </a:xfrm>
        </p:spPr>
        <p:txBody>
          <a:bodyPr>
            <a:normAutofit/>
          </a:bodyPr>
          <a:lstStyle/>
          <a:p>
            <a:pPr>
              <a:spcAft>
                <a:spcPts val="600"/>
              </a:spcAft>
            </a:pPr>
            <a:fld id="{48AA7D70-BA86-4620-B0D7-CD108CFA6D6C}" type="slidenum">
              <a:rPr lang="en-US" smtClean="0"/>
              <a:pPr>
                <a:spcAft>
                  <a:spcPts val="600"/>
                </a:spcAft>
              </a:pPr>
              <a:t>5</a:t>
            </a:fld>
            <a:endParaRPr lang="en-US"/>
          </a:p>
        </p:txBody>
      </p:sp>
    </p:spTree>
    <p:extLst>
      <p:ext uri="{BB962C8B-B14F-4D97-AF65-F5344CB8AC3E}">
        <p14:creationId xmlns:p14="http://schemas.microsoft.com/office/powerpoint/2010/main" val="3259173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&amp; STAFF SURVEY RESULTS</a:t>
            </a:r>
          </a:p>
        </p:txBody>
      </p:sp>
      <p:sp>
        <p:nvSpPr>
          <p:cNvPr id="18" name="Content Placeholder 17"/>
          <p:cNvSpPr>
            <a:spLocks noGrp="1"/>
          </p:cNvSpPr>
          <p:nvPr>
            <p:ph idx="1"/>
          </p:nvPr>
        </p:nvSpPr>
        <p:spPr>
          <a:xfrm>
            <a:off x="448091" y="1717039"/>
            <a:ext cx="8238707" cy="4453486"/>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6</a:t>
            </a:fld>
            <a:endParaRPr lang="en-US" dirty="0"/>
          </a:p>
        </p:txBody>
      </p:sp>
      <p:graphicFrame>
        <p:nvGraphicFramePr>
          <p:cNvPr id="16" name="Chart 15">
            <a:extLst>
              <a:ext uri="{FF2B5EF4-FFF2-40B4-BE49-F238E27FC236}">
                <a16:creationId xmlns:a16="http://schemas.microsoft.com/office/drawing/2014/main" id="{07A774E0-EC0D-4315-ABB4-DEAF93AC634F}"/>
              </a:ext>
            </a:extLst>
          </p:cNvPr>
          <p:cNvGraphicFramePr/>
          <p:nvPr>
            <p:extLst>
              <p:ext uri="{D42A27DB-BD31-4B8C-83A1-F6EECF244321}">
                <p14:modId xmlns:p14="http://schemas.microsoft.com/office/powerpoint/2010/main" val="1113888314"/>
              </p:ext>
            </p:extLst>
          </p:nvPr>
        </p:nvGraphicFramePr>
        <p:xfrm>
          <a:off x="448091" y="1717039"/>
          <a:ext cx="3666709" cy="1940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E8BA5C53-BEC8-40F2-B91E-0455E6C7AC54}"/>
              </a:ext>
            </a:extLst>
          </p:cNvPr>
          <p:cNvGraphicFramePr/>
          <p:nvPr>
            <p:extLst>
              <p:ext uri="{D42A27DB-BD31-4B8C-83A1-F6EECF244321}">
                <p14:modId xmlns:p14="http://schemas.microsoft.com/office/powerpoint/2010/main" val="308516726"/>
              </p:ext>
            </p:extLst>
          </p:nvPr>
        </p:nvGraphicFramePr>
        <p:xfrm>
          <a:off x="4567443" y="1717039"/>
          <a:ext cx="4119355" cy="1864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77C16DB0-1775-49A7-A2FB-079BA8FCFED7}"/>
              </a:ext>
            </a:extLst>
          </p:cNvPr>
          <p:cNvGraphicFramePr/>
          <p:nvPr>
            <p:extLst>
              <p:ext uri="{D42A27DB-BD31-4B8C-83A1-F6EECF244321}">
                <p14:modId xmlns:p14="http://schemas.microsoft.com/office/powerpoint/2010/main" val="488392232"/>
              </p:ext>
            </p:extLst>
          </p:nvPr>
        </p:nvGraphicFramePr>
        <p:xfrm>
          <a:off x="457202" y="3937000"/>
          <a:ext cx="3657598" cy="2233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8428956C-605C-4C38-8F1E-2B2409835004}"/>
              </a:ext>
            </a:extLst>
          </p:cNvPr>
          <p:cNvGraphicFramePr/>
          <p:nvPr>
            <p:extLst>
              <p:ext uri="{D42A27DB-BD31-4B8C-83A1-F6EECF244321}">
                <p14:modId xmlns:p14="http://schemas.microsoft.com/office/powerpoint/2010/main" val="3513940189"/>
              </p:ext>
            </p:extLst>
          </p:nvPr>
        </p:nvGraphicFramePr>
        <p:xfrm>
          <a:off x="4567443" y="3942203"/>
          <a:ext cx="4119355" cy="22283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13162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&amp; STAFF OVERALL EXPERIENCES</a:t>
            </a:r>
          </a:p>
        </p:txBody>
      </p:sp>
      <p:sp>
        <p:nvSpPr>
          <p:cNvPr id="18" name="Content Placeholder 17"/>
          <p:cNvSpPr>
            <a:spLocks noGrp="1"/>
          </p:cNvSpPr>
          <p:nvPr>
            <p:ph idx="1"/>
          </p:nvPr>
        </p:nvSpPr>
        <p:spPr>
          <a:xfrm>
            <a:off x="448091" y="1717040"/>
            <a:ext cx="8238707" cy="4598958"/>
          </a:xfrm>
        </p:spPr>
        <p:txBody>
          <a:bodyPr>
            <a:normAutofit/>
          </a:bodyPr>
          <a:lstStyle/>
          <a:p>
            <a:r>
              <a:rPr lang="en-US" sz="2000" dirty="0"/>
              <a:t>88.3% report excellent or good overall experience</a:t>
            </a:r>
          </a:p>
          <a:p>
            <a:r>
              <a:rPr lang="en-US" sz="2000" dirty="0"/>
              <a:t>89.1% are very satisfied or satisfied with their overall work experience</a:t>
            </a:r>
          </a:p>
          <a:p>
            <a:r>
              <a:rPr lang="en-US" sz="2000" dirty="0"/>
              <a:t>80% agree that it is extremely or very important that UNA hold diversity as one of its essential values</a:t>
            </a:r>
          </a:p>
          <a:p>
            <a:r>
              <a:rPr lang="en-US" sz="2000" dirty="0"/>
              <a:t>73% have integrated diversity topics into their course material (e.g., examples from a global perspective, scholarship by authors from diverse populations)</a:t>
            </a:r>
          </a:p>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7</a:t>
            </a:fld>
            <a:endParaRPr lang="en-US" dirty="0"/>
          </a:p>
        </p:txBody>
      </p:sp>
    </p:spTree>
    <p:extLst>
      <p:ext uri="{BB962C8B-B14F-4D97-AF65-F5344CB8AC3E}">
        <p14:creationId xmlns:p14="http://schemas.microsoft.com/office/powerpoint/2010/main" val="3875467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BELIEFS ABOUT DIVERSITY</a:t>
            </a:r>
          </a:p>
        </p:txBody>
      </p:sp>
      <p:sp>
        <p:nvSpPr>
          <p:cNvPr id="18" name="Content Placeholder 17"/>
          <p:cNvSpPr>
            <a:spLocks noGrp="1"/>
          </p:cNvSpPr>
          <p:nvPr>
            <p:ph idx="1"/>
          </p:nvPr>
        </p:nvSpPr>
        <p:spPr>
          <a:xfrm>
            <a:off x="448091" y="1717040"/>
            <a:ext cx="8238707" cy="4598958"/>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10" name="Slide Number Placeholder 9"/>
          <p:cNvSpPr>
            <a:spLocks noGrp="1"/>
          </p:cNvSpPr>
          <p:nvPr>
            <p:ph type="sldNum" sz="quarter" idx="12"/>
          </p:nvPr>
        </p:nvSpPr>
        <p:spPr/>
        <p:txBody>
          <a:bodyPr/>
          <a:lstStyle/>
          <a:p>
            <a:fld id="{48AA7D70-BA86-4620-B0D7-CD108CFA6D6C}" type="slidenum">
              <a:rPr lang="en-US" smtClean="0"/>
              <a:pPr/>
              <a:t>8</a:t>
            </a:fld>
            <a:endParaRPr lang="en-US" dirty="0"/>
          </a:p>
        </p:txBody>
      </p:sp>
      <p:sp>
        <p:nvSpPr>
          <p:cNvPr id="4" name="Rectangle 1">
            <a:extLst>
              <a:ext uri="{FF2B5EF4-FFF2-40B4-BE49-F238E27FC236}">
                <a16:creationId xmlns:a16="http://schemas.microsoft.com/office/drawing/2014/main" id="{5B3765AE-799C-4971-850F-1BFAC5D9F6B8}"/>
              </a:ext>
            </a:extLst>
          </p:cNvPr>
          <p:cNvSpPr>
            <a:spLocks noChangeArrowheads="1"/>
          </p:cNvSpPr>
          <p:nvPr/>
        </p:nvSpPr>
        <p:spPr bwMode="auto">
          <a:xfrm>
            <a:off x="381000" y="1812176"/>
            <a:ext cx="4546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entury Gothic" panose="020B0502020202020204" pitchFamily="34" charset="0"/>
                <a:ea typeface="Meiryo" panose="020B0604030504040204" pitchFamily="34" charset="-128"/>
                <a:cs typeface="Arial" panose="020B0604020202020204" pitchFamily="34" charset="0"/>
              </a:rPr>
              <a:t>Table 1. Faculty/Staff Beliefs about Diversity at UNA (n=199)</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457FF8B-4BE5-4471-9A32-2A1A5A017BF0}"/>
              </a:ext>
            </a:extLst>
          </p:cNvPr>
          <p:cNvGraphicFramePr>
            <a:graphicFrameLocks noGrp="1"/>
          </p:cNvGraphicFramePr>
          <p:nvPr>
            <p:extLst>
              <p:ext uri="{D42A27DB-BD31-4B8C-83A1-F6EECF244321}">
                <p14:modId xmlns:p14="http://schemas.microsoft.com/office/powerpoint/2010/main" val="4243702381"/>
              </p:ext>
            </p:extLst>
          </p:nvPr>
        </p:nvGraphicFramePr>
        <p:xfrm>
          <a:off x="448089" y="2133600"/>
          <a:ext cx="6553200" cy="3733795"/>
        </p:xfrm>
        <a:graphic>
          <a:graphicData uri="http://schemas.openxmlformats.org/drawingml/2006/table">
            <a:tbl>
              <a:tblPr firstRow="1" firstCol="1" bandRow="1">
                <a:tableStyleId>{5C22544A-7EE6-4342-B048-85BDC9FD1C3A}</a:tableStyleId>
              </a:tblPr>
              <a:tblGrid>
                <a:gridCol w="4342482">
                  <a:extLst>
                    <a:ext uri="{9D8B030D-6E8A-4147-A177-3AD203B41FA5}">
                      <a16:colId xmlns:a16="http://schemas.microsoft.com/office/drawing/2014/main" val="520597115"/>
                    </a:ext>
                  </a:extLst>
                </a:gridCol>
                <a:gridCol w="2210718">
                  <a:extLst>
                    <a:ext uri="{9D8B030D-6E8A-4147-A177-3AD203B41FA5}">
                      <a16:colId xmlns:a16="http://schemas.microsoft.com/office/drawing/2014/main" val="243588804"/>
                    </a:ext>
                  </a:extLst>
                </a:gridCol>
              </a:tblGrid>
              <a:tr h="266604">
                <a:tc>
                  <a:txBody>
                    <a:bodyPr/>
                    <a:lstStyle/>
                    <a:p>
                      <a:pPr marL="0" marR="0">
                        <a:lnSpc>
                          <a:spcPct val="115000"/>
                        </a:lnSpc>
                        <a:spcBef>
                          <a:spcPts val="0"/>
                        </a:spcBef>
                        <a:spcAft>
                          <a:spcPts val="0"/>
                        </a:spcAft>
                      </a:pPr>
                      <a:r>
                        <a:rPr lang="en-US" sz="1400">
                          <a:effectLst/>
                        </a:rPr>
                        <a:t>Measures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Strongly Agree/Agree</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938657704"/>
                  </a:ext>
                </a:extLst>
              </a:tr>
              <a:tr h="266707">
                <a:tc>
                  <a:txBody>
                    <a:bodyPr/>
                    <a:lstStyle/>
                    <a:p>
                      <a:pPr marL="0" marR="0">
                        <a:lnSpc>
                          <a:spcPct val="115000"/>
                        </a:lnSpc>
                        <a:spcBef>
                          <a:spcPts val="0"/>
                        </a:spcBef>
                        <a:spcAft>
                          <a:spcPts val="0"/>
                        </a:spcAft>
                      </a:pPr>
                      <a:r>
                        <a:rPr lang="en-US" sz="1400" dirty="0">
                          <a:effectLst/>
                        </a:rPr>
                        <a:t>Good job of implementing diversity policies</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61.8%</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071496814"/>
                  </a:ext>
                </a:extLst>
              </a:tr>
              <a:tr h="266707">
                <a:tc>
                  <a:txBody>
                    <a:bodyPr/>
                    <a:lstStyle/>
                    <a:p>
                      <a:pPr marL="0" marR="0">
                        <a:lnSpc>
                          <a:spcPct val="115000"/>
                        </a:lnSpc>
                        <a:spcBef>
                          <a:spcPts val="0"/>
                        </a:spcBef>
                        <a:spcAft>
                          <a:spcPts val="0"/>
                        </a:spcAft>
                      </a:pPr>
                      <a:r>
                        <a:rPr lang="en-US" sz="1400">
                          <a:effectLst/>
                        </a:rPr>
                        <a:t>Expectations for respect are clearly articulated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76.9%</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430633596"/>
                  </a:ext>
                </a:extLst>
              </a:tr>
              <a:tr h="266707">
                <a:tc>
                  <a:txBody>
                    <a:bodyPr/>
                    <a:lstStyle/>
                    <a:p>
                      <a:pPr marL="0" marR="0">
                        <a:lnSpc>
                          <a:spcPct val="115000"/>
                        </a:lnSpc>
                        <a:spcBef>
                          <a:spcPts val="0"/>
                        </a:spcBef>
                        <a:spcAft>
                          <a:spcPts val="0"/>
                        </a:spcAft>
                      </a:pPr>
                      <a:r>
                        <a:rPr lang="en-US" sz="1400" dirty="0">
                          <a:effectLst/>
                        </a:rPr>
                        <a:t>Safe environment to raise concerns of diversity</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65.8%</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837227544"/>
                  </a:ext>
                </a:extLst>
              </a:tr>
              <a:tr h="266707">
                <a:tc>
                  <a:txBody>
                    <a:bodyPr/>
                    <a:lstStyle/>
                    <a:p>
                      <a:pPr marL="0" marR="0">
                        <a:lnSpc>
                          <a:spcPct val="115000"/>
                        </a:lnSpc>
                        <a:spcBef>
                          <a:spcPts val="0"/>
                        </a:spcBef>
                        <a:spcAft>
                          <a:spcPts val="0"/>
                        </a:spcAft>
                      </a:pPr>
                      <a:r>
                        <a:rPr lang="en-US" sz="1400">
                          <a:effectLst/>
                        </a:rPr>
                        <a:t>Message from campus leaders is consistent</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69.8%</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906033934"/>
                  </a:ext>
                </a:extLst>
              </a:tr>
              <a:tr h="266707">
                <a:tc>
                  <a:txBody>
                    <a:bodyPr/>
                    <a:lstStyle/>
                    <a:p>
                      <a:pPr marL="0" marR="0">
                        <a:lnSpc>
                          <a:spcPct val="115000"/>
                        </a:lnSpc>
                        <a:spcBef>
                          <a:spcPts val="0"/>
                        </a:spcBef>
                        <a:spcAft>
                          <a:spcPts val="0"/>
                        </a:spcAft>
                      </a:pPr>
                      <a:r>
                        <a:rPr lang="en-US" sz="1400">
                          <a:effectLst/>
                        </a:rPr>
                        <a:t>Environment for free expression</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65.3%</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164380760"/>
                  </a:ext>
                </a:extLst>
              </a:tr>
              <a:tr h="266707">
                <a:tc>
                  <a:txBody>
                    <a:bodyPr/>
                    <a:lstStyle/>
                    <a:p>
                      <a:pPr marL="0" marR="0">
                        <a:lnSpc>
                          <a:spcPct val="115000"/>
                        </a:lnSpc>
                        <a:spcBef>
                          <a:spcPts val="0"/>
                        </a:spcBef>
                        <a:spcAft>
                          <a:spcPts val="0"/>
                        </a:spcAft>
                      </a:pPr>
                      <a:r>
                        <a:rPr lang="en-US" sz="1400">
                          <a:effectLst/>
                        </a:rPr>
                        <a:t>Distinguish b/t free speech and hate speech</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53.3%</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180483811"/>
                  </a:ext>
                </a:extLst>
              </a:tr>
              <a:tr h="266707">
                <a:tc>
                  <a:txBody>
                    <a:bodyPr/>
                    <a:lstStyle/>
                    <a:p>
                      <a:pPr marL="0" marR="0">
                        <a:lnSpc>
                          <a:spcPct val="115000"/>
                        </a:lnSpc>
                        <a:spcBef>
                          <a:spcPts val="0"/>
                        </a:spcBef>
                        <a:spcAft>
                          <a:spcPts val="0"/>
                        </a:spcAft>
                      </a:pPr>
                      <a:r>
                        <a:rPr lang="en-US" sz="1400">
                          <a:effectLst/>
                        </a:rPr>
                        <a:t>Committed to success of minority students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67.8%</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656668145"/>
                  </a:ext>
                </a:extLst>
              </a:tr>
              <a:tr h="266707">
                <a:tc>
                  <a:txBody>
                    <a:bodyPr/>
                    <a:lstStyle/>
                    <a:p>
                      <a:pPr marL="0" marR="0">
                        <a:lnSpc>
                          <a:spcPct val="115000"/>
                        </a:lnSpc>
                        <a:spcBef>
                          <a:spcPts val="0"/>
                        </a:spcBef>
                        <a:spcAft>
                          <a:spcPts val="0"/>
                        </a:spcAft>
                      </a:pPr>
                      <a:r>
                        <a:rPr lang="en-US" sz="1400">
                          <a:effectLst/>
                        </a:rPr>
                        <a:t>Easy to find diversity information on UNA website</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44.7%</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455425188"/>
                  </a:ext>
                </a:extLst>
              </a:tr>
              <a:tr h="266707">
                <a:tc>
                  <a:txBody>
                    <a:bodyPr/>
                    <a:lstStyle/>
                    <a:p>
                      <a:pPr marL="0" marR="0">
                        <a:lnSpc>
                          <a:spcPct val="115000"/>
                        </a:lnSpc>
                        <a:spcBef>
                          <a:spcPts val="0"/>
                        </a:spcBef>
                        <a:spcAft>
                          <a:spcPts val="0"/>
                        </a:spcAft>
                      </a:pPr>
                      <a:r>
                        <a:rPr lang="en-US" sz="1400">
                          <a:effectLst/>
                        </a:rPr>
                        <a:t>UNA tries to diversify applicant pools</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54.5%</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230424820"/>
                  </a:ext>
                </a:extLst>
              </a:tr>
              <a:tr h="266707">
                <a:tc>
                  <a:txBody>
                    <a:bodyPr/>
                    <a:lstStyle/>
                    <a:p>
                      <a:pPr marL="0" marR="0">
                        <a:lnSpc>
                          <a:spcPct val="115000"/>
                        </a:lnSpc>
                        <a:spcBef>
                          <a:spcPts val="0"/>
                        </a:spcBef>
                        <a:spcAft>
                          <a:spcPts val="0"/>
                        </a:spcAft>
                      </a:pPr>
                      <a:r>
                        <a:rPr lang="en-US" sz="1400">
                          <a:effectLst/>
                        </a:rPr>
                        <a:t>Too much emphasis on diversity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15.1%</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40442968"/>
                  </a:ext>
                </a:extLst>
              </a:tr>
              <a:tr h="266707">
                <a:tc>
                  <a:txBody>
                    <a:bodyPr/>
                    <a:lstStyle/>
                    <a:p>
                      <a:pPr marL="0" marR="0">
                        <a:lnSpc>
                          <a:spcPct val="115000"/>
                        </a:lnSpc>
                        <a:spcBef>
                          <a:spcPts val="0"/>
                        </a:spcBef>
                        <a:spcAft>
                          <a:spcPts val="0"/>
                        </a:spcAft>
                      </a:pPr>
                      <a:r>
                        <a:rPr lang="en-US" sz="1400">
                          <a:effectLst/>
                        </a:rPr>
                        <a:t>Admitting less qualified students </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12.6%</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146909015"/>
                  </a:ext>
                </a:extLst>
              </a:tr>
              <a:tr h="266707">
                <a:tc>
                  <a:txBody>
                    <a:bodyPr/>
                    <a:lstStyle/>
                    <a:p>
                      <a:pPr marL="0" marR="0">
                        <a:lnSpc>
                          <a:spcPct val="115000"/>
                        </a:lnSpc>
                        <a:spcBef>
                          <a:spcPts val="0"/>
                        </a:spcBef>
                        <a:spcAft>
                          <a:spcPts val="0"/>
                        </a:spcAft>
                      </a:pPr>
                      <a:r>
                        <a:rPr lang="en-US" sz="1400" dirty="0">
                          <a:effectLst/>
                        </a:rPr>
                        <a:t>Hiring less qualified employees</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a:effectLst/>
                        </a:rPr>
                        <a:t>13.6%</a:t>
                      </a:r>
                      <a:endParaRPr lang="en-US" sz="140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810899568"/>
                  </a:ext>
                </a:extLst>
              </a:tr>
              <a:tr h="266707">
                <a:tc>
                  <a:txBody>
                    <a:bodyPr/>
                    <a:lstStyle/>
                    <a:p>
                      <a:pPr marL="0" marR="0">
                        <a:lnSpc>
                          <a:spcPct val="115000"/>
                        </a:lnSpc>
                        <a:spcBef>
                          <a:spcPts val="0"/>
                        </a:spcBef>
                        <a:spcAft>
                          <a:spcPts val="0"/>
                        </a:spcAft>
                      </a:pPr>
                      <a:r>
                        <a:rPr lang="en-US" sz="1400" dirty="0">
                          <a:effectLst/>
                        </a:rPr>
                        <a:t>Diversity topics detract from other knowledge</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tc>
                  <a:txBody>
                    <a:bodyPr/>
                    <a:lstStyle/>
                    <a:p>
                      <a:pPr marL="38100" marR="38100" algn="ctr">
                        <a:lnSpc>
                          <a:spcPct val="115000"/>
                        </a:lnSpc>
                        <a:spcBef>
                          <a:spcPts val="0"/>
                        </a:spcBef>
                        <a:spcAft>
                          <a:spcPts val="0"/>
                        </a:spcAft>
                      </a:pPr>
                      <a:r>
                        <a:rPr lang="en-US" sz="1400" dirty="0">
                          <a:effectLst/>
                        </a:rPr>
                        <a:t>14.1%</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412339951"/>
                  </a:ext>
                </a:extLst>
              </a:tr>
            </a:tbl>
          </a:graphicData>
        </a:graphic>
      </p:graphicFrame>
    </p:spTree>
    <p:extLst>
      <p:ext uri="{BB962C8B-B14F-4D97-AF65-F5344CB8AC3E}">
        <p14:creationId xmlns:p14="http://schemas.microsoft.com/office/powerpoint/2010/main" val="1903325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36F6DB7-CF8D-494A-82F6-13B58DCA98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9144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7E5194-6E82-4A44-99C3-FE7D87F341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3082" y="826346"/>
            <a:ext cx="2378929" cy="1013800"/>
          </a:xfrm>
        </p:spPr>
        <p:txBody>
          <a:bodyPr>
            <a:normAutofit/>
          </a:bodyPr>
          <a:lstStyle/>
          <a:p>
            <a:pPr>
              <a:lnSpc>
                <a:spcPct val="90000"/>
              </a:lnSpc>
            </a:pPr>
            <a:r>
              <a:rPr lang="en-US" sz="1600" dirty="0">
                <a:solidFill>
                  <a:srgbClr val="FFFFFF"/>
                </a:solidFill>
              </a:rPr>
              <a:t>BELIEFS &amp; EXPERIENCES WITH EMPLOYMENT-BASED DISCRIMINATION</a:t>
            </a:r>
          </a:p>
        </p:txBody>
      </p:sp>
      <p:sp>
        <p:nvSpPr>
          <p:cNvPr id="18" name="Content Placeholder 17"/>
          <p:cNvSpPr>
            <a:spLocks noGrp="1"/>
          </p:cNvSpPr>
          <p:nvPr>
            <p:ph idx="1"/>
          </p:nvPr>
        </p:nvSpPr>
        <p:spPr>
          <a:xfrm>
            <a:off x="573082" y="2052084"/>
            <a:ext cx="2274937" cy="3856229"/>
          </a:xfrm>
        </p:spPr>
        <p:txBody>
          <a:bodyPr anchor="t">
            <a:normAutofit/>
          </a:bodyPr>
          <a:lstStyle/>
          <a:p>
            <a:pPr marL="0" indent="0">
              <a:buNone/>
            </a:pPr>
            <a:endParaRPr lang="en-US" sz="1400" dirty="0">
              <a:solidFill>
                <a:srgbClr val="FFFFFF"/>
              </a:solidFill>
            </a:endParaRPr>
          </a:p>
          <a:p>
            <a:pPr marL="0" indent="0">
              <a:buNone/>
            </a:pPr>
            <a:endParaRPr lang="en-US" sz="1400" dirty="0">
              <a:solidFill>
                <a:srgbClr val="FFFFFF"/>
              </a:solidFill>
            </a:endParaRPr>
          </a:p>
          <a:p>
            <a:pPr marL="0" indent="0">
              <a:buNone/>
            </a:pPr>
            <a:endParaRPr lang="en-US" sz="1400" dirty="0">
              <a:solidFill>
                <a:srgbClr val="FFFFFF"/>
              </a:solidFill>
            </a:endParaRPr>
          </a:p>
          <a:p>
            <a:endParaRPr lang="en-US" sz="1400" dirty="0">
              <a:solidFill>
                <a:srgbClr val="FFFFFF"/>
              </a:solidFill>
            </a:endParaRPr>
          </a:p>
        </p:txBody>
      </p:sp>
      <p:sp>
        <p:nvSpPr>
          <p:cNvPr id="27" name="Rectangle 26">
            <a:extLst>
              <a:ext uri="{FF2B5EF4-FFF2-40B4-BE49-F238E27FC236}">
                <a16:creationId xmlns:a16="http://schemas.microsoft.com/office/drawing/2014/main" id="{880E5C91-3840-45CD-9550-6827663152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3775" y="619125"/>
            <a:ext cx="5624468"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a:xfrm>
            <a:off x="7918725" y="6400800"/>
            <a:ext cx="789381" cy="365125"/>
          </a:xfrm>
        </p:spPr>
        <p:txBody>
          <a:bodyPr>
            <a:normAutofit/>
          </a:bodyPr>
          <a:lstStyle/>
          <a:p>
            <a:pPr>
              <a:spcAft>
                <a:spcPts val="600"/>
              </a:spcAft>
            </a:pPr>
            <a:fld id="{48AA7D70-BA86-4620-B0D7-CD108CFA6D6C}" type="slidenum">
              <a:rPr lang="en-US" smtClean="0"/>
              <a:pPr>
                <a:spcAft>
                  <a:spcPts val="600"/>
                </a:spcAft>
              </a:pPr>
              <a:t>9</a:t>
            </a:fld>
            <a:endParaRPr lang="en-US"/>
          </a:p>
        </p:txBody>
      </p:sp>
      <p:graphicFrame>
        <p:nvGraphicFramePr>
          <p:cNvPr id="7" name="Chart 6">
            <a:extLst>
              <a:ext uri="{FF2B5EF4-FFF2-40B4-BE49-F238E27FC236}">
                <a16:creationId xmlns:a16="http://schemas.microsoft.com/office/drawing/2014/main" id="{D0303BC4-ED62-4771-86F1-705C3830DB91}"/>
              </a:ext>
            </a:extLst>
          </p:cNvPr>
          <p:cNvGraphicFramePr/>
          <p:nvPr>
            <p:extLst>
              <p:ext uri="{D42A27DB-BD31-4B8C-83A1-F6EECF244321}">
                <p14:modId xmlns:p14="http://schemas.microsoft.com/office/powerpoint/2010/main" val="2344448986"/>
              </p:ext>
            </p:extLst>
          </p:nvPr>
        </p:nvGraphicFramePr>
        <p:xfrm>
          <a:off x="3426600" y="948413"/>
          <a:ext cx="5149879" cy="4959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703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Overrid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ividend">
  <a:themeElements>
    <a:clrScheme name="Custom 14">
      <a:dk1>
        <a:sysClr val="windowText" lastClr="000000"/>
      </a:dk1>
      <a:lt1>
        <a:sysClr val="window" lastClr="FFFFFF"/>
      </a:lt1>
      <a:dk2>
        <a:srgbClr val="3D3D3D"/>
      </a:dk2>
      <a:lt2>
        <a:srgbClr val="EBEBEB"/>
      </a:lt2>
      <a:accent1>
        <a:srgbClr val="42226C"/>
      </a:accent1>
      <a:accent2>
        <a:srgbClr val="C49500"/>
      </a:accent2>
      <a:accent3>
        <a:srgbClr val="FDE349"/>
      </a:accent3>
      <a:accent4>
        <a:srgbClr val="F7D543"/>
      </a:accent4>
      <a:accent5>
        <a:srgbClr val="616161"/>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24">
    <a:dk1>
      <a:sysClr val="windowText" lastClr="000000"/>
    </a:dk1>
    <a:lt1>
      <a:sysClr val="window" lastClr="FFFFFF"/>
    </a:lt1>
    <a:dk2>
      <a:srgbClr val="F3642C"/>
    </a:dk2>
    <a:lt2>
      <a:srgbClr val="E4E9EF"/>
    </a:lt2>
    <a:accent1>
      <a:srgbClr val="3F1D5A"/>
    </a:accent1>
    <a:accent2>
      <a:srgbClr val="F79E28"/>
    </a:accent2>
    <a:accent3>
      <a:srgbClr val="272063"/>
    </a:accent3>
    <a:accent4>
      <a:srgbClr val="70C6DB"/>
    </a:accent4>
    <a:accent5>
      <a:srgbClr val="214461"/>
    </a:accent5>
    <a:accent6>
      <a:srgbClr val="758085"/>
    </a:accent6>
    <a:hlink>
      <a:srgbClr val="F3642C"/>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478</TotalTime>
  <Words>1600</Words>
  <Application>Microsoft Office PowerPoint</Application>
  <PresentationFormat>On-screen Show (4:3)</PresentationFormat>
  <Paragraphs>349</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Gill Sans MT</vt:lpstr>
      <vt:lpstr>Meiryo</vt:lpstr>
      <vt:lpstr>Times New Roman</vt:lpstr>
      <vt:lpstr>Wingdings 2</vt:lpstr>
      <vt:lpstr>Dividend</vt:lpstr>
      <vt:lpstr>CAMPUS CLIMATE DIVERSITY STUDY</vt:lpstr>
      <vt:lpstr>ROAD MAP</vt:lpstr>
      <vt:lpstr>COMMISION OF STUDY</vt:lpstr>
      <vt:lpstr>RESEARCH DESIGN</vt:lpstr>
      <vt:lpstr>PREVIEW FINDINGS</vt:lpstr>
      <vt:lpstr>FACULTY &amp; STAFF SURVEY RESULTS</vt:lpstr>
      <vt:lpstr>FACULTY &amp; STAFF OVERALL EXPERIENCES</vt:lpstr>
      <vt:lpstr>BELIEFS ABOUT DIVERSITY</vt:lpstr>
      <vt:lpstr>BELIEFS &amp; EXPERIENCES WITH EMPLOYMENT-BASED DISCRIMINATION</vt:lpstr>
      <vt:lpstr>STUDENT SURVEY RESULTS</vt:lpstr>
      <vt:lpstr>STUDENT SURVEY RESULTS, Cont.</vt:lpstr>
      <vt:lpstr>STUDENTS Overall EXPERIENCE</vt:lpstr>
      <vt:lpstr>STUDENT EXPERIENCES IN THE CLASSROOM</vt:lpstr>
      <vt:lpstr>REASONS PREVENTING INTERACTION WITH OTHERS FROM DIVERSE BACKGROUNDS</vt:lpstr>
      <vt:lpstr>STUDENT BELIEFS ABOUT DIVERSITY</vt:lpstr>
      <vt:lpstr>Faculty/staff &amp; student comparisons</vt:lpstr>
      <vt:lpstr>FOCUS GROUPS</vt:lpstr>
      <vt:lpstr>RECOMMENDATIONS</vt:lpstr>
      <vt:lpstr>RECOMMENDATIONS, cont.</vt:lpstr>
      <vt:lpstr>RECOMMENDATIONS, cont.</vt:lpstr>
      <vt:lpstr>Benchmarks for ACADEMIC YEAR 2018-19</vt:lpstr>
      <vt:lpstr>Resources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CLIMATE DIVERSITY STUDY</dc:title>
  <dc:creator>Ron Patterson</dc:creator>
  <cp:lastModifiedBy>Patterson, Ron Keith</cp:lastModifiedBy>
  <cp:revision>32</cp:revision>
  <dcterms:created xsi:type="dcterms:W3CDTF">2018-10-29T01:14:04Z</dcterms:created>
  <dcterms:modified xsi:type="dcterms:W3CDTF">2018-10-30T15:06:19Z</dcterms:modified>
</cp:coreProperties>
</file>